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77" r:id="rId3"/>
    <p:sldId id="278" r:id="rId4"/>
    <p:sldId id="259" r:id="rId5"/>
    <p:sldId id="279" r:id="rId6"/>
    <p:sldId id="280" r:id="rId7"/>
    <p:sldId id="262" r:id="rId8"/>
    <p:sldId id="263" r:id="rId9"/>
    <p:sldId id="264" r:id="rId10"/>
    <p:sldId id="283" r:id="rId11"/>
    <p:sldId id="266" r:id="rId12"/>
    <p:sldId id="267" r:id="rId13"/>
    <p:sldId id="268" r:id="rId14"/>
    <p:sldId id="269" r:id="rId15"/>
    <p:sldId id="270" r:id="rId16"/>
    <p:sldId id="271" r:id="rId17"/>
    <p:sldId id="272" r:id="rId18"/>
    <p:sldId id="274" r:id="rId19"/>
    <p:sldId id="275" r:id="rId20"/>
    <p:sldId id="276" r:id="rId21"/>
    <p:sldId id="282" r:id="rId22"/>
  </p:sldIdLst>
  <p:sldSz cx="12192000" cy="6858000"/>
  <p:notesSz cx="6888163" cy="100203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3B8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Açık Sti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6CF0CE-324C-406A-96D2-FE802DA31CC8}"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n-US"/>
        </a:p>
      </dgm:t>
    </dgm:pt>
    <dgm:pt modelId="{4D08FE48-4144-46F4-9B8F-80053E2BEF74}">
      <dgm:prSet custT="1"/>
      <dgm:spPr/>
      <dgm:t>
        <a:bodyPr/>
        <a:lstStyle/>
        <a:p>
          <a:r>
            <a:rPr lang="en-US" sz="1400" dirty="0" err="1"/>
            <a:t>Poliçe</a:t>
          </a:r>
          <a:r>
            <a:rPr lang="en-US" sz="1400" dirty="0"/>
            <a:t> </a:t>
          </a:r>
          <a:r>
            <a:rPr lang="en-US" sz="1400" dirty="0" err="1"/>
            <a:t>sahibinin</a:t>
          </a:r>
          <a:r>
            <a:rPr lang="en-US" sz="1400" dirty="0"/>
            <a:t> </a:t>
          </a:r>
          <a:r>
            <a:rPr lang="en-US" sz="1400" dirty="0" err="1"/>
            <a:t>ücretsiz</a:t>
          </a:r>
          <a:r>
            <a:rPr lang="en-US" sz="1400" dirty="0"/>
            <a:t> </a:t>
          </a:r>
          <a:r>
            <a:rPr lang="en-US" sz="1400" dirty="0" err="1"/>
            <a:t>göz</a:t>
          </a:r>
          <a:r>
            <a:rPr lang="en-US" sz="1400" dirty="0"/>
            <a:t> </a:t>
          </a:r>
          <a:r>
            <a:rPr lang="en-US" sz="1400" dirty="0" err="1"/>
            <a:t>muayenesi</a:t>
          </a:r>
          <a:r>
            <a:rPr lang="en-US" sz="1400" dirty="0"/>
            <a:t> </a:t>
          </a:r>
          <a:r>
            <a:rPr lang="en-US" sz="1400" dirty="0" err="1"/>
            <a:t>hizmet</a:t>
          </a:r>
          <a:r>
            <a:rPr lang="en-US" sz="1400" dirty="0"/>
            <a:t> </a:t>
          </a:r>
          <a:r>
            <a:rPr lang="en-US" sz="1400" dirty="0" err="1"/>
            <a:t>alımı</a:t>
          </a:r>
          <a:r>
            <a:rPr lang="en-US" sz="1400" dirty="0"/>
            <a:t> </a:t>
          </a:r>
          <a:r>
            <a:rPr lang="en-US" sz="1400" dirty="0" err="1"/>
            <a:t>için</a:t>
          </a:r>
          <a:r>
            <a:rPr lang="en-US" sz="1400" dirty="0"/>
            <a:t> SGK </a:t>
          </a:r>
          <a:r>
            <a:rPr lang="en-US" sz="1400" dirty="0" err="1"/>
            <a:t>güvencesini</a:t>
          </a:r>
          <a:r>
            <a:rPr lang="en-US" sz="1400" dirty="0"/>
            <a:t> </a:t>
          </a:r>
          <a:r>
            <a:rPr lang="en-US" sz="1400" dirty="0" err="1"/>
            <a:t>kullanımı</a:t>
          </a:r>
          <a:r>
            <a:rPr lang="en-US" sz="1400" dirty="0"/>
            <a:t> </a:t>
          </a:r>
          <a:r>
            <a:rPr lang="en-US" sz="1400" dirty="0" err="1"/>
            <a:t>durumunda</a:t>
          </a:r>
          <a:r>
            <a:rPr lang="en-US" sz="1400" dirty="0"/>
            <a:t>; </a:t>
          </a:r>
          <a:r>
            <a:rPr lang="en-US" sz="1400" dirty="0" err="1"/>
            <a:t>devlet</a:t>
          </a:r>
          <a:r>
            <a:rPr lang="en-US" sz="1400" dirty="0"/>
            <a:t>  </a:t>
          </a:r>
          <a:r>
            <a:rPr lang="en-US" sz="1400" dirty="0" err="1"/>
            <a:t>katkı</a:t>
          </a:r>
          <a:r>
            <a:rPr lang="en-US" sz="1400" dirty="0"/>
            <a:t> </a:t>
          </a:r>
          <a:r>
            <a:rPr lang="en-US" sz="1400" dirty="0" err="1"/>
            <a:t>payı</a:t>
          </a:r>
          <a:r>
            <a:rPr lang="en-US" sz="1400" dirty="0"/>
            <a:t> (</a:t>
          </a:r>
          <a:r>
            <a:rPr lang="en-US" sz="1400" dirty="0" err="1"/>
            <a:t>Türkiye</a:t>
          </a:r>
          <a:r>
            <a:rPr lang="en-US" sz="1400" dirty="0"/>
            <a:t> </a:t>
          </a:r>
          <a:r>
            <a:rPr lang="en-US" sz="1400" dirty="0" err="1"/>
            <a:t>Cumhuriyeti</a:t>
          </a:r>
          <a:r>
            <a:rPr lang="en-US" sz="1400" dirty="0"/>
            <a:t> </a:t>
          </a:r>
          <a:r>
            <a:rPr lang="en-US" sz="1400" dirty="0" err="1"/>
            <a:t>Sosyal</a:t>
          </a:r>
          <a:r>
            <a:rPr lang="en-US" sz="1400" dirty="0"/>
            <a:t> </a:t>
          </a:r>
          <a:r>
            <a:rPr lang="en-US" sz="1400" dirty="0" err="1"/>
            <a:t>Güvenlik</a:t>
          </a:r>
          <a:r>
            <a:rPr lang="en-US" sz="1400" dirty="0"/>
            <a:t> </a:t>
          </a:r>
          <a:r>
            <a:rPr lang="en-US" sz="1400" dirty="0" err="1"/>
            <a:t>Kurumu</a:t>
          </a:r>
          <a:r>
            <a:rPr lang="en-US" sz="1400" dirty="0"/>
            <a:t> </a:t>
          </a:r>
          <a:r>
            <a:rPr lang="en-US" sz="1400" dirty="0" err="1"/>
            <a:t>tarafınca</a:t>
          </a:r>
          <a:r>
            <a:rPr lang="en-US" sz="1400" dirty="0"/>
            <a:t> </a:t>
          </a:r>
          <a:r>
            <a:rPr lang="en-US" sz="1400" dirty="0" err="1"/>
            <a:t>belirlenmiş</a:t>
          </a:r>
          <a:r>
            <a:rPr lang="en-US" sz="1400" dirty="0"/>
            <a:t> </a:t>
          </a:r>
          <a:r>
            <a:rPr lang="en-US" sz="1400" dirty="0" err="1"/>
            <a:t>olan</a:t>
          </a:r>
          <a:r>
            <a:rPr lang="en-US" sz="1400" dirty="0"/>
            <a:t> </a:t>
          </a:r>
          <a:r>
            <a:rPr lang="en-US" sz="1400" dirty="0" err="1"/>
            <a:t>zorunlu</a:t>
          </a:r>
          <a:r>
            <a:rPr lang="en-US" sz="1400" dirty="0"/>
            <a:t> </a:t>
          </a:r>
          <a:r>
            <a:rPr lang="en-US" sz="1400" dirty="0" err="1"/>
            <a:t>katkı</a:t>
          </a:r>
          <a:r>
            <a:rPr lang="en-US" sz="1400" dirty="0"/>
            <a:t> </a:t>
          </a:r>
          <a:r>
            <a:rPr lang="en-US" sz="1400" dirty="0" err="1"/>
            <a:t>payı</a:t>
          </a:r>
          <a:r>
            <a:rPr lang="en-US" sz="1400" dirty="0"/>
            <a:t>)  </a:t>
          </a:r>
          <a:r>
            <a:rPr lang="en-US" sz="1400" dirty="0" err="1"/>
            <a:t>dışında</a:t>
          </a:r>
          <a:r>
            <a:rPr lang="en-US" sz="1400" dirty="0"/>
            <a:t>, </a:t>
          </a:r>
          <a:r>
            <a:rPr lang="en-US" sz="1400" dirty="0" err="1"/>
            <a:t>herhangi</a:t>
          </a:r>
          <a:r>
            <a:rPr lang="en-US" sz="1400" dirty="0"/>
            <a:t> </a:t>
          </a:r>
          <a:r>
            <a:rPr lang="en-US" sz="1400" dirty="0" err="1"/>
            <a:t>bir</a:t>
          </a:r>
          <a:r>
            <a:rPr lang="en-US" sz="1400" dirty="0"/>
            <a:t> </a:t>
          </a:r>
          <a:r>
            <a:rPr lang="en-US" sz="1400" dirty="0" err="1"/>
            <a:t>ödeme</a:t>
          </a:r>
          <a:r>
            <a:rPr lang="en-US" sz="1400" dirty="0"/>
            <a:t> (</a:t>
          </a:r>
          <a:r>
            <a:rPr lang="en-US" sz="1400" dirty="0" err="1"/>
            <a:t>hastane</a:t>
          </a:r>
          <a:r>
            <a:rPr lang="en-US" sz="1400" dirty="0"/>
            <a:t> fark </a:t>
          </a:r>
          <a:r>
            <a:rPr lang="en-US" sz="1400" dirty="0" err="1"/>
            <a:t>bedeli</a:t>
          </a:r>
          <a:r>
            <a:rPr lang="en-US" sz="1400" dirty="0"/>
            <a:t>) </a:t>
          </a:r>
          <a:r>
            <a:rPr lang="en-US" sz="1400" dirty="0" err="1"/>
            <a:t>yapmayacaktır</a:t>
          </a:r>
          <a:r>
            <a:rPr lang="en-US" sz="1400" dirty="0"/>
            <a:t>.</a:t>
          </a:r>
        </a:p>
      </dgm:t>
    </dgm:pt>
    <dgm:pt modelId="{51C2259F-ABDD-4B3F-A6E2-FB51FD21248A}" type="parTrans" cxnId="{536395E5-5DDA-4D18-892D-DC8E76099E3B}">
      <dgm:prSet/>
      <dgm:spPr/>
      <dgm:t>
        <a:bodyPr/>
        <a:lstStyle/>
        <a:p>
          <a:endParaRPr lang="en-US"/>
        </a:p>
      </dgm:t>
    </dgm:pt>
    <dgm:pt modelId="{5BD888F0-D7F3-4DDD-B587-A57C10E3DA3F}" type="sibTrans" cxnId="{536395E5-5DDA-4D18-892D-DC8E76099E3B}">
      <dgm:prSet/>
      <dgm:spPr/>
      <dgm:t>
        <a:bodyPr/>
        <a:lstStyle/>
        <a:p>
          <a:endParaRPr lang="en-US"/>
        </a:p>
      </dgm:t>
    </dgm:pt>
    <dgm:pt modelId="{143A15F4-1B74-4D1E-96FB-FB42D6392948}">
      <dgm:prSet custT="1"/>
      <dgm:spPr/>
      <dgm:t>
        <a:bodyPr/>
        <a:lstStyle/>
        <a:p>
          <a:r>
            <a:rPr lang="en-US" sz="1400" dirty="0" err="1"/>
            <a:t>Poliçe</a:t>
          </a:r>
          <a:r>
            <a:rPr lang="en-US" sz="1400" dirty="0"/>
            <a:t> </a:t>
          </a:r>
          <a:r>
            <a:rPr lang="en-US" sz="1400" dirty="0" err="1"/>
            <a:t>sahibi</a:t>
          </a:r>
          <a:r>
            <a:rPr lang="en-US" sz="1400" dirty="0"/>
            <a:t>; </a:t>
          </a:r>
          <a:r>
            <a:rPr lang="en-US" sz="1400" dirty="0" err="1"/>
            <a:t>Göz</a:t>
          </a:r>
          <a:r>
            <a:rPr lang="en-US" sz="1400" dirty="0"/>
            <a:t> </a:t>
          </a:r>
          <a:r>
            <a:rPr lang="en-US" sz="1400" dirty="0" err="1"/>
            <a:t>Muayene</a:t>
          </a:r>
          <a:r>
            <a:rPr lang="en-US" sz="1400" dirty="0"/>
            <a:t> </a:t>
          </a:r>
          <a:r>
            <a:rPr lang="en-US" sz="1400" dirty="0" err="1"/>
            <a:t>Paketi</a:t>
          </a:r>
          <a:r>
            <a:rPr lang="en-US" sz="1400" dirty="0"/>
            <a:t> </a:t>
          </a:r>
          <a:r>
            <a:rPr lang="en-US" sz="1400" dirty="0" err="1"/>
            <a:t>kapsamında</a:t>
          </a:r>
          <a:r>
            <a:rPr lang="en-US" sz="1400" dirty="0"/>
            <a:t>, </a:t>
          </a:r>
          <a:r>
            <a:rPr lang="en-US" sz="1400" dirty="0" err="1"/>
            <a:t>Muayene</a:t>
          </a:r>
          <a:r>
            <a:rPr lang="en-US" sz="1400" dirty="0"/>
            <a:t> </a:t>
          </a:r>
          <a:r>
            <a:rPr lang="en-US" sz="1400" dirty="0" err="1"/>
            <a:t>dışındaki</a:t>
          </a:r>
          <a:r>
            <a:rPr lang="en-US" sz="1400" dirty="0"/>
            <a:t> </a:t>
          </a:r>
          <a:r>
            <a:rPr lang="en-US" sz="1400" dirty="0" err="1"/>
            <a:t>tüm</a:t>
          </a:r>
          <a:r>
            <a:rPr lang="en-US" sz="1400" dirty="0"/>
            <a:t> </a:t>
          </a:r>
          <a:r>
            <a:rPr lang="en-US" sz="1400" dirty="0" err="1"/>
            <a:t>tetkik</a:t>
          </a:r>
          <a:r>
            <a:rPr lang="en-US" sz="1400" dirty="0"/>
            <a:t> ve </a:t>
          </a:r>
          <a:r>
            <a:rPr lang="en-US" sz="1400" dirty="0" err="1"/>
            <a:t>tedaviler</a:t>
          </a:r>
          <a:r>
            <a:rPr lang="en-US" sz="1400" dirty="0"/>
            <a:t> </a:t>
          </a:r>
          <a:r>
            <a:rPr lang="en-US" sz="1400" dirty="0" err="1"/>
            <a:t>için</a:t>
          </a:r>
          <a:r>
            <a:rPr lang="en-US" sz="1400" dirty="0"/>
            <a:t> </a:t>
          </a:r>
          <a:r>
            <a:rPr lang="en-US" sz="1400" dirty="0" err="1"/>
            <a:t>Anlaşmalı</a:t>
          </a:r>
          <a:r>
            <a:rPr lang="en-US" sz="1400" dirty="0"/>
            <a:t>  </a:t>
          </a:r>
          <a:r>
            <a:rPr lang="en-US" sz="1400" dirty="0" err="1"/>
            <a:t>Kurum’un</a:t>
          </a:r>
          <a:r>
            <a:rPr lang="en-US" sz="1400" dirty="0"/>
            <a:t> </a:t>
          </a:r>
          <a:r>
            <a:rPr lang="en-US" sz="1400" dirty="0" err="1"/>
            <a:t>sunmakta</a:t>
          </a:r>
          <a:r>
            <a:rPr lang="en-US" sz="1400" dirty="0"/>
            <a:t> </a:t>
          </a:r>
          <a:r>
            <a:rPr lang="en-US" sz="1400" dirty="0" err="1"/>
            <a:t>olduğu</a:t>
          </a:r>
          <a:r>
            <a:rPr lang="en-US" sz="1400" dirty="0"/>
            <a:t> </a:t>
          </a:r>
          <a:r>
            <a:rPr lang="en-US" sz="1400" dirty="0" err="1"/>
            <a:t>indirim</a:t>
          </a:r>
          <a:r>
            <a:rPr lang="en-US" sz="1400" dirty="0"/>
            <a:t> </a:t>
          </a:r>
          <a:r>
            <a:rPr lang="en-US" sz="1400" dirty="0" err="1"/>
            <a:t>avantajından</a:t>
          </a:r>
          <a:r>
            <a:rPr lang="en-US" sz="1400" dirty="0"/>
            <a:t> </a:t>
          </a:r>
          <a:r>
            <a:rPr lang="en-US" sz="1400" dirty="0" err="1"/>
            <a:t>faydalanabilecektir</a:t>
          </a:r>
          <a:r>
            <a:rPr lang="en-US" sz="1400" dirty="0"/>
            <a:t>. </a:t>
          </a:r>
          <a:r>
            <a:rPr lang="en-US" sz="1400" dirty="0" err="1"/>
            <a:t>SGK’nın</a:t>
          </a:r>
          <a:r>
            <a:rPr lang="en-US" sz="1400" dirty="0"/>
            <a:t> </a:t>
          </a:r>
          <a:r>
            <a:rPr lang="en-US" sz="1400" dirty="0" err="1"/>
            <a:t>karşıladığı</a:t>
          </a:r>
          <a:r>
            <a:rPr lang="en-US" sz="1400" dirty="0"/>
            <a:t> </a:t>
          </a:r>
          <a:r>
            <a:rPr lang="en-US" sz="1400" dirty="0" err="1"/>
            <a:t>tetkik</a:t>
          </a:r>
          <a:r>
            <a:rPr lang="en-US" sz="1400" dirty="0"/>
            <a:t> ve</a:t>
          </a:r>
          <a:r>
            <a:rPr lang="tr-TR" sz="1400" dirty="0"/>
            <a:t> </a:t>
          </a:r>
          <a:r>
            <a:rPr lang="en-US" sz="1400" dirty="0" err="1"/>
            <a:t>tedavilerde</a:t>
          </a:r>
          <a:r>
            <a:rPr lang="en-US" sz="1400" dirty="0"/>
            <a:t>; </a:t>
          </a:r>
          <a:r>
            <a:rPr lang="en-US" sz="1400" dirty="0" err="1"/>
            <a:t>indirimler</a:t>
          </a:r>
          <a:r>
            <a:rPr lang="en-US" sz="1400" dirty="0"/>
            <a:t>, </a:t>
          </a:r>
          <a:r>
            <a:rPr lang="en-US" sz="1400" dirty="0" err="1"/>
            <a:t>oluşan</a:t>
          </a:r>
          <a:r>
            <a:rPr lang="en-US" sz="1400" dirty="0"/>
            <a:t> fark </a:t>
          </a:r>
          <a:r>
            <a:rPr lang="en-US" sz="1400" dirty="0" err="1"/>
            <a:t>ücretleri</a:t>
          </a:r>
          <a:r>
            <a:rPr lang="en-US" sz="1400" dirty="0"/>
            <a:t> </a:t>
          </a:r>
          <a:r>
            <a:rPr lang="en-US" sz="1400" dirty="0" err="1"/>
            <a:t>üzerinden</a:t>
          </a:r>
          <a:r>
            <a:rPr lang="en-US" sz="1400" dirty="0"/>
            <a:t> </a:t>
          </a:r>
          <a:r>
            <a:rPr lang="en-US" sz="1400" dirty="0" err="1"/>
            <a:t>uygulanacaktır</a:t>
          </a:r>
          <a:r>
            <a:rPr lang="en-US" sz="1400" dirty="0"/>
            <a:t>.</a:t>
          </a:r>
        </a:p>
      </dgm:t>
    </dgm:pt>
    <dgm:pt modelId="{FB06D9DA-A824-49B2-AF92-C468AA06875B}" type="parTrans" cxnId="{A80187B3-777D-4EBE-9395-20D6DF059D31}">
      <dgm:prSet/>
      <dgm:spPr/>
      <dgm:t>
        <a:bodyPr/>
        <a:lstStyle/>
        <a:p>
          <a:endParaRPr lang="en-US"/>
        </a:p>
      </dgm:t>
    </dgm:pt>
    <dgm:pt modelId="{21169B37-A06C-428F-A1CB-63B244F0DE22}" type="sibTrans" cxnId="{A80187B3-777D-4EBE-9395-20D6DF059D31}">
      <dgm:prSet/>
      <dgm:spPr/>
      <dgm:t>
        <a:bodyPr/>
        <a:lstStyle/>
        <a:p>
          <a:endParaRPr lang="en-US"/>
        </a:p>
      </dgm:t>
    </dgm:pt>
    <dgm:pt modelId="{99C0DBC2-3C9A-4582-832D-FA7FA8F1FD59}">
      <dgm:prSet custT="1"/>
      <dgm:spPr/>
      <dgm:t>
        <a:bodyPr/>
        <a:lstStyle/>
        <a:p>
          <a:r>
            <a:rPr lang="en-US" sz="1400" dirty="0" err="1"/>
            <a:t>Sigortalının</a:t>
          </a:r>
          <a:r>
            <a:rPr lang="en-US" sz="1400" dirty="0"/>
            <a:t> </a:t>
          </a:r>
          <a:r>
            <a:rPr lang="en-US" sz="1400" dirty="0" err="1"/>
            <a:t>poliçe</a:t>
          </a:r>
          <a:r>
            <a:rPr lang="en-US" sz="1400" dirty="0"/>
            <a:t> </a:t>
          </a:r>
          <a:r>
            <a:rPr lang="en-US" sz="1400" dirty="0" err="1"/>
            <a:t>süresi</a:t>
          </a:r>
          <a:r>
            <a:rPr lang="en-US" sz="1400" dirty="0"/>
            <a:t> </a:t>
          </a:r>
          <a:r>
            <a:rPr lang="en-US" sz="1400" dirty="0" err="1"/>
            <a:t>kapsamında</a:t>
          </a:r>
          <a:r>
            <a:rPr lang="en-US" sz="1400" dirty="0"/>
            <a:t>, 2. </a:t>
          </a:r>
          <a:r>
            <a:rPr lang="en-US" sz="1400" dirty="0" err="1"/>
            <a:t>Kez</a:t>
          </a:r>
          <a:r>
            <a:rPr lang="en-US" sz="1400" dirty="0"/>
            <a:t> </a:t>
          </a:r>
          <a:r>
            <a:rPr lang="en-US" sz="1400" dirty="0" err="1"/>
            <a:t>muayene</a:t>
          </a:r>
          <a:r>
            <a:rPr lang="en-US" sz="1400" dirty="0"/>
            <a:t> </a:t>
          </a:r>
          <a:r>
            <a:rPr lang="en-US" sz="1400" dirty="0" err="1"/>
            <a:t>hizmetinden</a:t>
          </a:r>
          <a:r>
            <a:rPr lang="en-US" sz="1400" dirty="0"/>
            <a:t> </a:t>
          </a:r>
          <a:r>
            <a:rPr lang="en-US" sz="1400" dirty="0" err="1"/>
            <a:t>yararlanmak</a:t>
          </a:r>
          <a:r>
            <a:rPr lang="en-US" sz="1400" dirty="0"/>
            <a:t> </a:t>
          </a:r>
          <a:r>
            <a:rPr lang="en-US" sz="1400" dirty="0" err="1"/>
            <a:t>istemesi</a:t>
          </a:r>
          <a:r>
            <a:rPr lang="en-US" sz="1400" dirty="0"/>
            <a:t> </a:t>
          </a:r>
          <a:r>
            <a:rPr lang="en-US" sz="1400" dirty="0" err="1"/>
            <a:t>durumunda</a:t>
          </a:r>
          <a:r>
            <a:rPr lang="en-US" sz="1400" dirty="0"/>
            <a:t>,  </a:t>
          </a:r>
          <a:r>
            <a:rPr lang="en-US" sz="1400" dirty="0" err="1"/>
            <a:t>hizmetten</a:t>
          </a:r>
          <a:r>
            <a:rPr lang="en-US" sz="1400" dirty="0"/>
            <a:t> </a:t>
          </a:r>
          <a:r>
            <a:rPr lang="en-US" sz="1400" dirty="0" err="1"/>
            <a:t>indirimli</a:t>
          </a:r>
          <a:r>
            <a:rPr lang="en-US" sz="1400" dirty="0"/>
            <a:t> </a:t>
          </a:r>
          <a:r>
            <a:rPr lang="en-US" sz="1400" dirty="0" err="1"/>
            <a:t>olarak</a:t>
          </a:r>
          <a:r>
            <a:rPr lang="en-US" sz="1400" dirty="0"/>
            <a:t> </a:t>
          </a:r>
          <a:r>
            <a:rPr lang="en-US" sz="1400" dirty="0" err="1"/>
            <a:t>faydalanabilecektir</a:t>
          </a:r>
          <a:r>
            <a:rPr lang="en-US" sz="1400" dirty="0"/>
            <a:t>.</a:t>
          </a:r>
        </a:p>
      </dgm:t>
    </dgm:pt>
    <dgm:pt modelId="{2A30E619-017B-44DF-AF73-A71CAEA78375}" type="parTrans" cxnId="{5CDAE124-7BFA-489D-9D34-16FFB59DB75C}">
      <dgm:prSet/>
      <dgm:spPr/>
      <dgm:t>
        <a:bodyPr/>
        <a:lstStyle/>
        <a:p>
          <a:endParaRPr lang="en-US"/>
        </a:p>
      </dgm:t>
    </dgm:pt>
    <dgm:pt modelId="{9493F4B5-AB4A-454F-B696-6EC3C443C9E0}" type="sibTrans" cxnId="{5CDAE124-7BFA-489D-9D34-16FFB59DB75C}">
      <dgm:prSet/>
      <dgm:spPr/>
      <dgm:t>
        <a:bodyPr/>
        <a:lstStyle/>
        <a:p>
          <a:endParaRPr lang="en-US"/>
        </a:p>
      </dgm:t>
    </dgm:pt>
    <dgm:pt modelId="{44336154-DA46-4C96-BF87-7AC7869B6485}">
      <dgm:prSet custT="1"/>
      <dgm:spPr/>
      <dgm:t>
        <a:bodyPr/>
        <a:lstStyle/>
        <a:p>
          <a:r>
            <a:rPr lang="en-US" sz="1400" dirty="0" err="1"/>
            <a:t>Poliçe</a:t>
          </a:r>
          <a:r>
            <a:rPr lang="en-US" sz="1400" dirty="0"/>
            <a:t> </a:t>
          </a:r>
          <a:r>
            <a:rPr lang="en-US" sz="1400" dirty="0" err="1"/>
            <a:t>sahibi</a:t>
          </a:r>
          <a:r>
            <a:rPr lang="en-US" sz="1400" dirty="0"/>
            <a:t>, </a:t>
          </a:r>
          <a:r>
            <a:rPr lang="en-US" sz="1400" dirty="0" err="1"/>
            <a:t>poliçe</a:t>
          </a:r>
          <a:r>
            <a:rPr lang="en-US" sz="1400" dirty="0"/>
            <a:t> </a:t>
          </a:r>
          <a:r>
            <a:rPr lang="en-US" sz="1400" dirty="0" err="1"/>
            <a:t>süresi</a:t>
          </a:r>
          <a:r>
            <a:rPr lang="en-US" sz="1400" dirty="0"/>
            <a:t> </a:t>
          </a:r>
          <a:r>
            <a:rPr lang="en-US" sz="1400" dirty="0" err="1"/>
            <a:t>boyunca</a:t>
          </a:r>
          <a:r>
            <a:rPr lang="en-US" sz="1400" dirty="0"/>
            <a:t> </a:t>
          </a:r>
          <a:r>
            <a:rPr lang="en-US" sz="1400" dirty="0" err="1"/>
            <a:t>anlaşmalı</a:t>
          </a:r>
          <a:r>
            <a:rPr lang="en-US" sz="1400" dirty="0"/>
            <a:t> </a:t>
          </a:r>
          <a:r>
            <a:rPr lang="en-US" sz="1400" dirty="0" err="1"/>
            <a:t>kurumlarda</a:t>
          </a:r>
          <a:r>
            <a:rPr lang="en-US" sz="1400" dirty="0"/>
            <a:t> </a:t>
          </a:r>
          <a:r>
            <a:rPr lang="en-US" sz="1400" dirty="0" err="1"/>
            <a:t>dilediği</a:t>
          </a:r>
          <a:r>
            <a:rPr lang="en-US" sz="1400" dirty="0"/>
            <a:t> </a:t>
          </a:r>
          <a:r>
            <a:rPr lang="en-US" sz="1400" dirty="0" err="1"/>
            <a:t>kadar</a:t>
          </a:r>
          <a:r>
            <a:rPr lang="en-US" sz="1400" dirty="0"/>
            <a:t> </a:t>
          </a:r>
          <a:r>
            <a:rPr lang="en-US" sz="1400" dirty="0" err="1"/>
            <a:t>indirimli</a:t>
          </a:r>
          <a:r>
            <a:rPr lang="en-US" sz="1400" dirty="0"/>
            <a:t> </a:t>
          </a:r>
          <a:r>
            <a:rPr lang="en-US" sz="1400" dirty="0" err="1"/>
            <a:t>hizmetlerden</a:t>
          </a:r>
          <a:r>
            <a:rPr lang="en-US" sz="1400" dirty="0"/>
            <a:t>  </a:t>
          </a:r>
          <a:r>
            <a:rPr lang="en-US" sz="1400" dirty="0" err="1"/>
            <a:t>faydalanabilecektir</a:t>
          </a:r>
          <a:r>
            <a:rPr lang="en-US" sz="1400" dirty="0"/>
            <a:t>.</a:t>
          </a:r>
        </a:p>
      </dgm:t>
    </dgm:pt>
    <dgm:pt modelId="{00975179-2E68-41BD-BE61-DF7107908067}" type="parTrans" cxnId="{691E86DD-6A13-441E-B616-BC976B3E6073}">
      <dgm:prSet/>
      <dgm:spPr/>
      <dgm:t>
        <a:bodyPr/>
        <a:lstStyle/>
        <a:p>
          <a:endParaRPr lang="en-US"/>
        </a:p>
      </dgm:t>
    </dgm:pt>
    <dgm:pt modelId="{5B1C4276-85C6-4A28-838C-368EB41FF35B}" type="sibTrans" cxnId="{691E86DD-6A13-441E-B616-BC976B3E6073}">
      <dgm:prSet/>
      <dgm:spPr/>
      <dgm:t>
        <a:bodyPr/>
        <a:lstStyle/>
        <a:p>
          <a:endParaRPr lang="en-US"/>
        </a:p>
      </dgm:t>
    </dgm:pt>
    <dgm:pt modelId="{8EA94796-F9FD-4351-806E-9E027267D950}">
      <dgm:prSet custT="1"/>
      <dgm:spPr/>
      <dgm:t>
        <a:bodyPr/>
        <a:lstStyle/>
        <a:p>
          <a:r>
            <a:rPr lang="en-US" sz="1400" dirty="0" err="1"/>
            <a:t>Poliçe</a:t>
          </a:r>
          <a:r>
            <a:rPr lang="en-US" sz="1400" dirty="0"/>
            <a:t> </a:t>
          </a:r>
          <a:r>
            <a:rPr lang="en-US" sz="1400" dirty="0" err="1"/>
            <a:t>sahibi</a:t>
          </a:r>
          <a:r>
            <a:rPr lang="en-US" sz="1400" dirty="0"/>
            <a:t>, </a:t>
          </a:r>
          <a:r>
            <a:rPr lang="en-US" sz="1400" dirty="0" err="1"/>
            <a:t>poliçe</a:t>
          </a:r>
          <a:r>
            <a:rPr lang="en-US" sz="1400" dirty="0"/>
            <a:t> </a:t>
          </a:r>
          <a:r>
            <a:rPr lang="en-US" sz="1400" dirty="0" err="1"/>
            <a:t>süresi</a:t>
          </a:r>
          <a:r>
            <a:rPr lang="en-US" sz="1400" dirty="0"/>
            <a:t> </a:t>
          </a:r>
          <a:r>
            <a:rPr lang="en-US" sz="1400" dirty="0" err="1"/>
            <a:t>boyunca</a:t>
          </a:r>
          <a:r>
            <a:rPr lang="en-US" sz="1400" dirty="0"/>
            <a:t> </a:t>
          </a:r>
          <a:r>
            <a:rPr lang="en-US" sz="1400" dirty="0" err="1"/>
            <a:t>dilediği</a:t>
          </a:r>
          <a:r>
            <a:rPr lang="en-US" sz="1400" dirty="0"/>
            <a:t> </a:t>
          </a:r>
          <a:r>
            <a:rPr lang="en-US" sz="1400" dirty="0" err="1"/>
            <a:t>kadar</a:t>
          </a:r>
          <a:r>
            <a:rPr lang="en-US" sz="1400" dirty="0"/>
            <a:t> </a:t>
          </a:r>
          <a:r>
            <a:rPr lang="en-US" sz="1400" dirty="0" err="1"/>
            <a:t>indirimli</a:t>
          </a:r>
          <a:r>
            <a:rPr lang="en-US" sz="1400" dirty="0"/>
            <a:t> </a:t>
          </a:r>
          <a:r>
            <a:rPr lang="en-US" sz="1400" dirty="0" err="1"/>
            <a:t>optik</a:t>
          </a:r>
          <a:r>
            <a:rPr lang="en-US" sz="1400" dirty="0"/>
            <a:t> </a:t>
          </a:r>
          <a:r>
            <a:rPr lang="en-US" sz="1400" dirty="0" err="1"/>
            <a:t>alışverişi</a:t>
          </a:r>
          <a:r>
            <a:rPr lang="en-US" sz="1400" dirty="0"/>
            <a:t> </a:t>
          </a:r>
          <a:r>
            <a:rPr lang="en-US" sz="1400" dirty="0" err="1"/>
            <a:t>hizmetinden</a:t>
          </a:r>
          <a:r>
            <a:rPr lang="en-US" sz="1400" dirty="0"/>
            <a:t> </a:t>
          </a:r>
          <a:r>
            <a:rPr lang="en-US" sz="1400" dirty="0" err="1"/>
            <a:t>yararlanabilecektir</a:t>
          </a:r>
          <a:r>
            <a:rPr lang="en-US" sz="1400" dirty="0"/>
            <a:t>.</a:t>
          </a:r>
        </a:p>
      </dgm:t>
    </dgm:pt>
    <dgm:pt modelId="{D4B700F8-B86F-4F49-8AAA-4C30D6324156}" type="parTrans" cxnId="{70FA3871-399E-4D02-BCE5-A46D89444AB4}">
      <dgm:prSet/>
      <dgm:spPr/>
      <dgm:t>
        <a:bodyPr/>
        <a:lstStyle/>
        <a:p>
          <a:endParaRPr lang="en-US"/>
        </a:p>
      </dgm:t>
    </dgm:pt>
    <dgm:pt modelId="{9F3F1BA9-C513-4A5A-B78B-F9533F45811F}" type="sibTrans" cxnId="{70FA3871-399E-4D02-BCE5-A46D89444AB4}">
      <dgm:prSet/>
      <dgm:spPr/>
      <dgm:t>
        <a:bodyPr/>
        <a:lstStyle/>
        <a:p>
          <a:endParaRPr lang="en-US"/>
        </a:p>
      </dgm:t>
    </dgm:pt>
    <dgm:pt modelId="{B94C5ADF-65A4-427D-8A8C-068ABF4C8B2D}">
      <dgm:prSet custT="1"/>
      <dgm:spPr/>
      <dgm:t>
        <a:bodyPr/>
        <a:lstStyle/>
        <a:p>
          <a:r>
            <a:rPr lang="en-US" sz="1400" dirty="0" err="1"/>
            <a:t>İndirim</a:t>
          </a:r>
          <a:r>
            <a:rPr lang="en-US" sz="1400" dirty="0"/>
            <a:t> </a:t>
          </a:r>
          <a:r>
            <a:rPr lang="en-US" sz="1400" dirty="0" err="1"/>
            <a:t>oranları</a:t>
          </a:r>
          <a:r>
            <a:rPr lang="en-US" sz="1400" dirty="0"/>
            <a:t> </a:t>
          </a:r>
          <a:r>
            <a:rPr lang="en-US" sz="1400" dirty="0" err="1"/>
            <a:t>ürün</a:t>
          </a:r>
          <a:r>
            <a:rPr lang="en-US" sz="1400" dirty="0"/>
            <a:t>, </a:t>
          </a:r>
          <a:r>
            <a:rPr lang="en-US" sz="1400" dirty="0" err="1"/>
            <a:t>marka</a:t>
          </a:r>
          <a:r>
            <a:rPr lang="en-US" sz="1400" dirty="0"/>
            <a:t> </a:t>
          </a:r>
          <a:r>
            <a:rPr lang="en-US" sz="1400" dirty="0" err="1"/>
            <a:t>grupları</a:t>
          </a:r>
          <a:r>
            <a:rPr lang="en-US" sz="1400" dirty="0"/>
            <a:t> ve </a:t>
          </a:r>
          <a:r>
            <a:rPr lang="en-US" sz="1400" dirty="0" err="1"/>
            <a:t>anlaşmalı</a:t>
          </a:r>
          <a:r>
            <a:rPr lang="en-US" sz="1400" dirty="0"/>
            <a:t> </a:t>
          </a:r>
          <a:r>
            <a:rPr lang="en-US" sz="1400" dirty="0" err="1"/>
            <a:t>kurumlara</a:t>
          </a:r>
          <a:r>
            <a:rPr lang="en-US" sz="1400" dirty="0"/>
            <a:t> </a:t>
          </a:r>
          <a:r>
            <a:rPr lang="en-US" sz="1400" dirty="0" err="1"/>
            <a:t>göre</a:t>
          </a:r>
          <a:r>
            <a:rPr lang="en-US" sz="1400" dirty="0"/>
            <a:t> </a:t>
          </a:r>
          <a:r>
            <a:rPr lang="en-US" sz="1400" dirty="0" err="1"/>
            <a:t>farklılık</a:t>
          </a:r>
          <a:r>
            <a:rPr lang="en-US" sz="1400" dirty="0"/>
            <a:t> </a:t>
          </a:r>
          <a:r>
            <a:rPr lang="en-US" sz="1400" dirty="0" err="1"/>
            <a:t>gösterebilmektedir</a:t>
          </a:r>
          <a:r>
            <a:rPr lang="en-US" sz="1400" dirty="0"/>
            <a:t>.</a:t>
          </a:r>
        </a:p>
      </dgm:t>
    </dgm:pt>
    <dgm:pt modelId="{C38B34AC-0314-4BC6-8D26-203E58F60B85}" type="parTrans" cxnId="{359BC446-8866-48D5-9BE2-4E38D6C5DA41}">
      <dgm:prSet/>
      <dgm:spPr/>
      <dgm:t>
        <a:bodyPr/>
        <a:lstStyle/>
        <a:p>
          <a:endParaRPr lang="en-US"/>
        </a:p>
      </dgm:t>
    </dgm:pt>
    <dgm:pt modelId="{A815EC48-54AC-4D16-A458-AC5E92C1FA2F}" type="sibTrans" cxnId="{359BC446-8866-48D5-9BE2-4E38D6C5DA41}">
      <dgm:prSet/>
      <dgm:spPr/>
      <dgm:t>
        <a:bodyPr/>
        <a:lstStyle/>
        <a:p>
          <a:endParaRPr lang="en-US"/>
        </a:p>
      </dgm:t>
    </dgm:pt>
    <dgm:pt modelId="{A049E100-5BD1-43BD-AC71-74A40A81D7FE}">
      <dgm:prSet custT="1"/>
      <dgm:spPr/>
      <dgm:t>
        <a:bodyPr/>
        <a:lstStyle/>
        <a:p>
          <a:r>
            <a:rPr lang="en-US" sz="1400" dirty="0"/>
            <a:t>0 850 252 04 04 </a:t>
          </a:r>
          <a:r>
            <a:rPr lang="en-US" sz="1400" dirty="0" err="1"/>
            <a:t>numaralı</a:t>
          </a:r>
          <a:r>
            <a:rPr lang="en-US" sz="1400" dirty="0"/>
            <a:t> Demir Sağlık ve Hayat </a:t>
          </a:r>
          <a:r>
            <a:rPr lang="en-US" sz="1400" dirty="0" err="1"/>
            <a:t>Müşteri</a:t>
          </a:r>
          <a:r>
            <a:rPr lang="en-US" sz="1400" dirty="0"/>
            <a:t> </a:t>
          </a:r>
          <a:r>
            <a:rPr lang="en-US" sz="1400" dirty="0" err="1"/>
            <a:t>Hizmetleri’ni</a:t>
          </a:r>
          <a:r>
            <a:rPr lang="en-US" sz="1400" dirty="0"/>
            <a:t> </a:t>
          </a:r>
          <a:r>
            <a:rPr lang="en-US" sz="1400" dirty="0" err="1"/>
            <a:t>arayıp</a:t>
          </a:r>
          <a:r>
            <a:rPr lang="en-US" sz="1400" dirty="0"/>
            <a:t>, </a:t>
          </a:r>
          <a:r>
            <a:rPr lang="en-US" sz="1400" dirty="0" err="1"/>
            <a:t>anlaşmalı</a:t>
          </a:r>
          <a:r>
            <a:rPr lang="en-US" sz="1400" dirty="0"/>
            <a:t> </a:t>
          </a:r>
          <a:r>
            <a:rPr lang="en-US" sz="1400" dirty="0" err="1"/>
            <a:t>klinik</a:t>
          </a:r>
          <a:r>
            <a:rPr lang="en-US" sz="1400" dirty="0"/>
            <a:t> ve </a:t>
          </a:r>
          <a:r>
            <a:rPr lang="en-US" sz="1400" dirty="0" err="1"/>
            <a:t>göz</a:t>
          </a:r>
          <a:r>
            <a:rPr lang="en-US" sz="1400" dirty="0"/>
            <a:t>  </a:t>
          </a:r>
          <a:r>
            <a:rPr lang="en-US" sz="1400" dirty="0" err="1"/>
            <a:t>hekimlerinden</a:t>
          </a:r>
          <a:r>
            <a:rPr lang="en-US" sz="1400" dirty="0"/>
            <a:t> </a:t>
          </a:r>
          <a:r>
            <a:rPr lang="en-US" sz="1400" dirty="0" err="1"/>
            <a:t>randevu</a:t>
          </a:r>
          <a:r>
            <a:rPr lang="en-US" sz="1400" dirty="0"/>
            <a:t> </a:t>
          </a:r>
          <a:r>
            <a:rPr lang="en-US" sz="1400" dirty="0" err="1"/>
            <a:t>alarak</a:t>
          </a:r>
          <a:r>
            <a:rPr lang="en-US" sz="1400" dirty="0"/>
            <a:t>, </a:t>
          </a:r>
          <a:r>
            <a:rPr lang="en-US" sz="1400" dirty="0" err="1"/>
            <a:t>belirtilen</a:t>
          </a:r>
          <a:r>
            <a:rPr lang="en-US" sz="1400" dirty="0"/>
            <a:t> </a:t>
          </a:r>
          <a:r>
            <a:rPr lang="en-US" sz="1400" dirty="0" err="1"/>
            <a:t>hizmetlerden</a:t>
          </a:r>
          <a:r>
            <a:rPr lang="en-US" sz="1400" dirty="0"/>
            <a:t> </a:t>
          </a:r>
          <a:r>
            <a:rPr lang="en-US" sz="1400" dirty="0" err="1"/>
            <a:t>yılda</a:t>
          </a:r>
          <a:r>
            <a:rPr lang="en-US" sz="1400" dirty="0"/>
            <a:t> 1 </a:t>
          </a:r>
          <a:r>
            <a:rPr lang="en-US" sz="1400" dirty="0" err="1"/>
            <a:t>kez</a:t>
          </a:r>
          <a:r>
            <a:rPr lang="en-US" sz="1400" dirty="0"/>
            <a:t> </a:t>
          </a:r>
          <a:r>
            <a:rPr lang="en-US" sz="1400" dirty="0" err="1"/>
            <a:t>ücretsiz</a:t>
          </a:r>
          <a:r>
            <a:rPr lang="en-US" sz="1400" dirty="0"/>
            <a:t> </a:t>
          </a:r>
          <a:r>
            <a:rPr lang="en-US" sz="1400" dirty="0" err="1"/>
            <a:t>olarak</a:t>
          </a:r>
          <a:r>
            <a:rPr lang="en-US" sz="1400" dirty="0"/>
            <a:t> </a:t>
          </a:r>
          <a:r>
            <a:rPr lang="en-US" sz="1400" dirty="0" err="1"/>
            <a:t>faydalanabilirsiniz</a:t>
          </a:r>
          <a:r>
            <a:rPr lang="en-US" sz="1400" dirty="0"/>
            <a:t>.</a:t>
          </a:r>
        </a:p>
      </dgm:t>
    </dgm:pt>
    <dgm:pt modelId="{F821C9C2-E870-433E-93B0-42891A1D7039}" type="parTrans" cxnId="{FA9E657D-601A-49AB-86FC-459F39AB4951}">
      <dgm:prSet/>
      <dgm:spPr/>
      <dgm:t>
        <a:bodyPr/>
        <a:lstStyle/>
        <a:p>
          <a:endParaRPr lang="en-US"/>
        </a:p>
      </dgm:t>
    </dgm:pt>
    <dgm:pt modelId="{A677BA8D-8740-4CD8-9A3F-5F4527A85953}" type="sibTrans" cxnId="{FA9E657D-601A-49AB-86FC-459F39AB4951}">
      <dgm:prSet/>
      <dgm:spPr/>
      <dgm:t>
        <a:bodyPr/>
        <a:lstStyle/>
        <a:p>
          <a:endParaRPr lang="en-US"/>
        </a:p>
      </dgm:t>
    </dgm:pt>
    <dgm:pt modelId="{35F2785B-A723-4279-9F2E-181F0939AA4F}" type="pres">
      <dgm:prSet presAssocID="{566CF0CE-324C-406A-96D2-FE802DA31CC8}" presName="diagram" presStyleCnt="0">
        <dgm:presLayoutVars>
          <dgm:dir/>
          <dgm:resizeHandles val="exact"/>
        </dgm:presLayoutVars>
      </dgm:prSet>
      <dgm:spPr/>
      <dgm:t>
        <a:bodyPr/>
        <a:lstStyle/>
        <a:p>
          <a:endParaRPr lang="tr-TR"/>
        </a:p>
      </dgm:t>
    </dgm:pt>
    <dgm:pt modelId="{7DBBD08F-7872-420A-9761-5917DED771B3}" type="pres">
      <dgm:prSet presAssocID="{4D08FE48-4144-46F4-9B8F-80053E2BEF74}" presName="node" presStyleLbl="node1" presStyleIdx="0" presStyleCnt="7" custScaleY="174776">
        <dgm:presLayoutVars>
          <dgm:bulletEnabled val="1"/>
        </dgm:presLayoutVars>
      </dgm:prSet>
      <dgm:spPr/>
      <dgm:t>
        <a:bodyPr/>
        <a:lstStyle/>
        <a:p>
          <a:endParaRPr lang="tr-TR"/>
        </a:p>
      </dgm:t>
    </dgm:pt>
    <dgm:pt modelId="{6A2C67F8-F38F-4F3A-BF0B-5BDC77360D7E}" type="pres">
      <dgm:prSet presAssocID="{5BD888F0-D7F3-4DDD-B587-A57C10E3DA3F}" presName="sibTrans" presStyleCnt="0"/>
      <dgm:spPr/>
    </dgm:pt>
    <dgm:pt modelId="{EF14D171-B107-4CD3-93F9-23019757D4A6}" type="pres">
      <dgm:prSet presAssocID="{143A15F4-1B74-4D1E-96FB-FB42D6392948}" presName="node" presStyleLbl="node1" presStyleIdx="1" presStyleCnt="7" custScaleY="164727">
        <dgm:presLayoutVars>
          <dgm:bulletEnabled val="1"/>
        </dgm:presLayoutVars>
      </dgm:prSet>
      <dgm:spPr/>
      <dgm:t>
        <a:bodyPr/>
        <a:lstStyle/>
        <a:p>
          <a:endParaRPr lang="tr-TR"/>
        </a:p>
      </dgm:t>
    </dgm:pt>
    <dgm:pt modelId="{7D14BB00-5844-479D-99C1-CCA118B3F2DB}" type="pres">
      <dgm:prSet presAssocID="{21169B37-A06C-428F-A1CB-63B244F0DE22}" presName="sibTrans" presStyleCnt="0"/>
      <dgm:spPr/>
    </dgm:pt>
    <dgm:pt modelId="{0D9E4852-7125-4E8F-81CE-3EAE4301B853}" type="pres">
      <dgm:prSet presAssocID="{99C0DBC2-3C9A-4582-832D-FA7FA8F1FD59}" presName="node" presStyleLbl="node1" presStyleIdx="2" presStyleCnt="7">
        <dgm:presLayoutVars>
          <dgm:bulletEnabled val="1"/>
        </dgm:presLayoutVars>
      </dgm:prSet>
      <dgm:spPr/>
      <dgm:t>
        <a:bodyPr/>
        <a:lstStyle/>
        <a:p>
          <a:endParaRPr lang="tr-TR"/>
        </a:p>
      </dgm:t>
    </dgm:pt>
    <dgm:pt modelId="{E7BF2ED9-4352-4873-978C-8CADA5EAD181}" type="pres">
      <dgm:prSet presAssocID="{9493F4B5-AB4A-454F-B696-6EC3C443C9E0}" presName="sibTrans" presStyleCnt="0"/>
      <dgm:spPr/>
    </dgm:pt>
    <dgm:pt modelId="{ED3BF4DA-32B0-4A3D-8B57-A8B24255DF53}" type="pres">
      <dgm:prSet presAssocID="{44336154-DA46-4C96-BF87-7AC7869B6485}" presName="node" presStyleLbl="node1" presStyleIdx="3" presStyleCnt="7">
        <dgm:presLayoutVars>
          <dgm:bulletEnabled val="1"/>
        </dgm:presLayoutVars>
      </dgm:prSet>
      <dgm:spPr/>
      <dgm:t>
        <a:bodyPr/>
        <a:lstStyle/>
        <a:p>
          <a:endParaRPr lang="tr-TR"/>
        </a:p>
      </dgm:t>
    </dgm:pt>
    <dgm:pt modelId="{E1801D8D-94FF-437D-BC09-131CDF52C423}" type="pres">
      <dgm:prSet presAssocID="{5B1C4276-85C6-4A28-838C-368EB41FF35B}" presName="sibTrans" presStyleCnt="0"/>
      <dgm:spPr/>
    </dgm:pt>
    <dgm:pt modelId="{6E660A92-8FD0-41FF-BA69-18E3895EEF15}" type="pres">
      <dgm:prSet presAssocID="{8EA94796-F9FD-4351-806E-9E027267D950}" presName="node" presStyleLbl="node1" presStyleIdx="4" presStyleCnt="7">
        <dgm:presLayoutVars>
          <dgm:bulletEnabled val="1"/>
        </dgm:presLayoutVars>
      </dgm:prSet>
      <dgm:spPr/>
      <dgm:t>
        <a:bodyPr/>
        <a:lstStyle/>
        <a:p>
          <a:endParaRPr lang="tr-TR"/>
        </a:p>
      </dgm:t>
    </dgm:pt>
    <dgm:pt modelId="{D15CA7C0-BFE7-464C-98F3-E0EBF87C1C1A}" type="pres">
      <dgm:prSet presAssocID="{9F3F1BA9-C513-4A5A-B78B-F9533F45811F}" presName="sibTrans" presStyleCnt="0"/>
      <dgm:spPr/>
    </dgm:pt>
    <dgm:pt modelId="{859D7A18-9260-4595-8B47-E74655F2A56C}" type="pres">
      <dgm:prSet presAssocID="{B94C5ADF-65A4-427D-8A8C-068ABF4C8B2D}" presName="node" presStyleLbl="node1" presStyleIdx="5" presStyleCnt="7">
        <dgm:presLayoutVars>
          <dgm:bulletEnabled val="1"/>
        </dgm:presLayoutVars>
      </dgm:prSet>
      <dgm:spPr/>
      <dgm:t>
        <a:bodyPr/>
        <a:lstStyle/>
        <a:p>
          <a:endParaRPr lang="tr-TR"/>
        </a:p>
      </dgm:t>
    </dgm:pt>
    <dgm:pt modelId="{B7F9B12B-F652-4F20-A57F-F80C77823429}" type="pres">
      <dgm:prSet presAssocID="{A815EC48-54AC-4D16-A458-AC5E92C1FA2F}" presName="sibTrans" presStyleCnt="0"/>
      <dgm:spPr/>
    </dgm:pt>
    <dgm:pt modelId="{15D87007-80F9-4712-9796-C6AF85AE0E01}" type="pres">
      <dgm:prSet presAssocID="{A049E100-5BD1-43BD-AC71-74A40A81D7FE}" presName="node" presStyleLbl="node1" presStyleIdx="6" presStyleCnt="7" custScaleY="164456" custLinFactNeighborX="0" custLinFactNeighborY="20052">
        <dgm:presLayoutVars>
          <dgm:bulletEnabled val="1"/>
        </dgm:presLayoutVars>
      </dgm:prSet>
      <dgm:spPr/>
      <dgm:t>
        <a:bodyPr/>
        <a:lstStyle/>
        <a:p>
          <a:endParaRPr lang="tr-TR"/>
        </a:p>
      </dgm:t>
    </dgm:pt>
  </dgm:ptLst>
  <dgm:cxnLst>
    <dgm:cxn modelId="{359BC446-8866-48D5-9BE2-4E38D6C5DA41}" srcId="{566CF0CE-324C-406A-96D2-FE802DA31CC8}" destId="{B94C5ADF-65A4-427D-8A8C-068ABF4C8B2D}" srcOrd="5" destOrd="0" parTransId="{C38B34AC-0314-4BC6-8D26-203E58F60B85}" sibTransId="{A815EC48-54AC-4D16-A458-AC5E92C1FA2F}"/>
    <dgm:cxn modelId="{0E318335-9148-4B9D-8125-C3B99FCFAF6A}" type="presOf" srcId="{B94C5ADF-65A4-427D-8A8C-068ABF4C8B2D}" destId="{859D7A18-9260-4595-8B47-E74655F2A56C}" srcOrd="0" destOrd="0" presId="urn:microsoft.com/office/officeart/2005/8/layout/default"/>
    <dgm:cxn modelId="{536395E5-5DDA-4D18-892D-DC8E76099E3B}" srcId="{566CF0CE-324C-406A-96D2-FE802DA31CC8}" destId="{4D08FE48-4144-46F4-9B8F-80053E2BEF74}" srcOrd="0" destOrd="0" parTransId="{51C2259F-ABDD-4B3F-A6E2-FB51FD21248A}" sibTransId="{5BD888F0-D7F3-4DDD-B587-A57C10E3DA3F}"/>
    <dgm:cxn modelId="{691E86DD-6A13-441E-B616-BC976B3E6073}" srcId="{566CF0CE-324C-406A-96D2-FE802DA31CC8}" destId="{44336154-DA46-4C96-BF87-7AC7869B6485}" srcOrd="3" destOrd="0" parTransId="{00975179-2E68-41BD-BE61-DF7107908067}" sibTransId="{5B1C4276-85C6-4A28-838C-368EB41FF35B}"/>
    <dgm:cxn modelId="{B860D6F0-52FE-4654-9C54-2163FBE86DAE}" type="presOf" srcId="{8EA94796-F9FD-4351-806E-9E027267D950}" destId="{6E660A92-8FD0-41FF-BA69-18E3895EEF15}" srcOrd="0" destOrd="0" presId="urn:microsoft.com/office/officeart/2005/8/layout/default"/>
    <dgm:cxn modelId="{FA9E657D-601A-49AB-86FC-459F39AB4951}" srcId="{566CF0CE-324C-406A-96D2-FE802DA31CC8}" destId="{A049E100-5BD1-43BD-AC71-74A40A81D7FE}" srcOrd="6" destOrd="0" parTransId="{F821C9C2-E870-433E-93B0-42891A1D7039}" sibTransId="{A677BA8D-8740-4CD8-9A3F-5F4527A85953}"/>
    <dgm:cxn modelId="{70FA3871-399E-4D02-BCE5-A46D89444AB4}" srcId="{566CF0CE-324C-406A-96D2-FE802DA31CC8}" destId="{8EA94796-F9FD-4351-806E-9E027267D950}" srcOrd="4" destOrd="0" parTransId="{D4B700F8-B86F-4F49-8AAA-4C30D6324156}" sibTransId="{9F3F1BA9-C513-4A5A-B78B-F9533F45811F}"/>
    <dgm:cxn modelId="{5CDAE124-7BFA-489D-9D34-16FFB59DB75C}" srcId="{566CF0CE-324C-406A-96D2-FE802DA31CC8}" destId="{99C0DBC2-3C9A-4582-832D-FA7FA8F1FD59}" srcOrd="2" destOrd="0" parTransId="{2A30E619-017B-44DF-AF73-A71CAEA78375}" sibTransId="{9493F4B5-AB4A-454F-B696-6EC3C443C9E0}"/>
    <dgm:cxn modelId="{6B1E6464-30C2-4CD9-84F3-FA0BA46242F7}" type="presOf" srcId="{44336154-DA46-4C96-BF87-7AC7869B6485}" destId="{ED3BF4DA-32B0-4A3D-8B57-A8B24255DF53}" srcOrd="0" destOrd="0" presId="urn:microsoft.com/office/officeart/2005/8/layout/default"/>
    <dgm:cxn modelId="{A80187B3-777D-4EBE-9395-20D6DF059D31}" srcId="{566CF0CE-324C-406A-96D2-FE802DA31CC8}" destId="{143A15F4-1B74-4D1E-96FB-FB42D6392948}" srcOrd="1" destOrd="0" parTransId="{FB06D9DA-A824-49B2-AF92-C468AA06875B}" sibTransId="{21169B37-A06C-428F-A1CB-63B244F0DE22}"/>
    <dgm:cxn modelId="{E4E5E0B8-9F2A-4736-BCE8-A66893E41CBF}" type="presOf" srcId="{A049E100-5BD1-43BD-AC71-74A40A81D7FE}" destId="{15D87007-80F9-4712-9796-C6AF85AE0E01}" srcOrd="0" destOrd="0" presId="urn:microsoft.com/office/officeart/2005/8/layout/default"/>
    <dgm:cxn modelId="{9888B5D2-529F-49A5-A158-FB6D900F0500}" type="presOf" srcId="{143A15F4-1B74-4D1E-96FB-FB42D6392948}" destId="{EF14D171-B107-4CD3-93F9-23019757D4A6}" srcOrd="0" destOrd="0" presId="urn:microsoft.com/office/officeart/2005/8/layout/default"/>
    <dgm:cxn modelId="{90E7E8D5-A231-49D0-94D1-3307B3D44C13}" type="presOf" srcId="{566CF0CE-324C-406A-96D2-FE802DA31CC8}" destId="{35F2785B-A723-4279-9F2E-181F0939AA4F}" srcOrd="0" destOrd="0" presId="urn:microsoft.com/office/officeart/2005/8/layout/default"/>
    <dgm:cxn modelId="{7ACA8352-2702-4625-8283-DE26E543CDA1}" type="presOf" srcId="{4D08FE48-4144-46F4-9B8F-80053E2BEF74}" destId="{7DBBD08F-7872-420A-9761-5917DED771B3}" srcOrd="0" destOrd="0" presId="urn:microsoft.com/office/officeart/2005/8/layout/default"/>
    <dgm:cxn modelId="{3400D2E8-AB1C-4327-B65A-D2D4839E8420}" type="presOf" srcId="{99C0DBC2-3C9A-4582-832D-FA7FA8F1FD59}" destId="{0D9E4852-7125-4E8F-81CE-3EAE4301B853}" srcOrd="0" destOrd="0" presId="urn:microsoft.com/office/officeart/2005/8/layout/default"/>
    <dgm:cxn modelId="{D9E3F22A-7357-4BEC-89DE-12A43ECBC35A}" type="presParOf" srcId="{35F2785B-A723-4279-9F2E-181F0939AA4F}" destId="{7DBBD08F-7872-420A-9761-5917DED771B3}" srcOrd="0" destOrd="0" presId="urn:microsoft.com/office/officeart/2005/8/layout/default"/>
    <dgm:cxn modelId="{1A0F5C85-BC98-411A-AE96-7CCBCB667C84}" type="presParOf" srcId="{35F2785B-A723-4279-9F2E-181F0939AA4F}" destId="{6A2C67F8-F38F-4F3A-BF0B-5BDC77360D7E}" srcOrd="1" destOrd="0" presId="urn:microsoft.com/office/officeart/2005/8/layout/default"/>
    <dgm:cxn modelId="{F0BE5FB2-1677-4F6F-9E88-98E3D42443FF}" type="presParOf" srcId="{35F2785B-A723-4279-9F2E-181F0939AA4F}" destId="{EF14D171-B107-4CD3-93F9-23019757D4A6}" srcOrd="2" destOrd="0" presId="urn:microsoft.com/office/officeart/2005/8/layout/default"/>
    <dgm:cxn modelId="{14135EB1-0D15-4F8C-BAA7-93FAA0F07371}" type="presParOf" srcId="{35F2785B-A723-4279-9F2E-181F0939AA4F}" destId="{7D14BB00-5844-479D-99C1-CCA118B3F2DB}" srcOrd="3" destOrd="0" presId="urn:microsoft.com/office/officeart/2005/8/layout/default"/>
    <dgm:cxn modelId="{1ABA1028-F6CB-457D-AD6E-F91E454A2726}" type="presParOf" srcId="{35F2785B-A723-4279-9F2E-181F0939AA4F}" destId="{0D9E4852-7125-4E8F-81CE-3EAE4301B853}" srcOrd="4" destOrd="0" presId="urn:microsoft.com/office/officeart/2005/8/layout/default"/>
    <dgm:cxn modelId="{48323FEA-ADAD-4D0E-861F-4C832319045F}" type="presParOf" srcId="{35F2785B-A723-4279-9F2E-181F0939AA4F}" destId="{E7BF2ED9-4352-4873-978C-8CADA5EAD181}" srcOrd="5" destOrd="0" presId="urn:microsoft.com/office/officeart/2005/8/layout/default"/>
    <dgm:cxn modelId="{97CB8766-0AB7-4603-B43B-5B380C26BDF6}" type="presParOf" srcId="{35F2785B-A723-4279-9F2E-181F0939AA4F}" destId="{ED3BF4DA-32B0-4A3D-8B57-A8B24255DF53}" srcOrd="6" destOrd="0" presId="urn:microsoft.com/office/officeart/2005/8/layout/default"/>
    <dgm:cxn modelId="{55386B09-74E2-45B4-A3B0-A8D83C24CE67}" type="presParOf" srcId="{35F2785B-A723-4279-9F2E-181F0939AA4F}" destId="{E1801D8D-94FF-437D-BC09-131CDF52C423}" srcOrd="7" destOrd="0" presId="urn:microsoft.com/office/officeart/2005/8/layout/default"/>
    <dgm:cxn modelId="{235CF3CE-9946-4D6D-9060-0F508A92A401}" type="presParOf" srcId="{35F2785B-A723-4279-9F2E-181F0939AA4F}" destId="{6E660A92-8FD0-41FF-BA69-18E3895EEF15}" srcOrd="8" destOrd="0" presId="urn:microsoft.com/office/officeart/2005/8/layout/default"/>
    <dgm:cxn modelId="{55BA9DD1-A552-40C9-B314-507A53FEC28D}" type="presParOf" srcId="{35F2785B-A723-4279-9F2E-181F0939AA4F}" destId="{D15CA7C0-BFE7-464C-98F3-E0EBF87C1C1A}" srcOrd="9" destOrd="0" presId="urn:microsoft.com/office/officeart/2005/8/layout/default"/>
    <dgm:cxn modelId="{8D841976-BAB6-4C3A-90A7-5F226D379D81}" type="presParOf" srcId="{35F2785B-A723-4279-9F2E-181F0939AA4F}" destId="{859D7A18-9260-4595-8B47-E74655F2A56C}" srcOrd="10" destOrd="0" presId="urn:microsoft.com/office/officeart/2005/8/layout/default"/>
    <dgm:cxn modelId="{47F907E6-BBE7-438A-9262-832A91A63AB3}" type="presParOf" srcId="{35F2785B-A723-4279-9F2E-181F0939AA4F}" destId="{B7F9B12B-F652-4F20-A57F-F80C77823429}" srcOrd="11" destOrd="0" presId="urn:microsoft.com/office/officeart/2005/8/layout/default"/>
    <dgm:cxn modelId="{E0AEFCFE-BA83-49D8-95F6-FF080E30A26B}" type="presParOf" srcId="{35F2785B-A723-4279-9F2E-181F0939AA4F}" destId="{15D87007-80F9-4712-9796-C6AF85AE0E01}"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BD08F-7872-420A-9761-5917DED771B3}">
      <dsp:nvSpPr>
        <dsp:cNvPr id="0" name=""/>
        <dsp:cNvSpPr/>
      </dsp:nvSpPr>
      <dsp:spPr>
        <a:xfrm>
          <a:off x="255039" y="4806"/>
          <a:ext cx="2213059" cy="2320737"/>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Poliçe</a:t>
          </a:r>
          <a:r>
            <a:rPr lang="en-US" sz="1400" kern="1200" dirty="0"/>
            <a:t> </a:t>
          </a:r>
          <a:r>
            <a:rPr lang="en-US" sz="1400" kern="1200" dirty="0" err="1"/>
            <a:t>sahibinin</a:t>
          </a:r>
          <a:r>
            <a:rPr lang="en-US" sz="1400" kern="1200" dirty="0"/>
            <a:t> </a:t>
          </a:r>
          <a:r>
            <a:rPr lang="en-US" sz="1400" kern="1200" dirty="0" err="1"/>
            <a:t>ücretsiz</a:t>
          </a:r>
          <a:r>
            <a:rPr lang="en-US" sz="1400" kern="1200" dirty="0"/>
            <a:t> </a:t>
          </a:r>
          <a:r>
            <a:rPr lang="en-US" sz="1400" kern="1200" dirty="0" err="1"/>
            <a:t>göz</a:t>
          </a:r>
          <a:r>
            <a:rPr lang="en-US" sz="1400" kern="1200" dirty="0"/>
            <a:t> </a:t>
          </a:r>
          <a:r>
            <a:rPr lang="en-US" sz="1400" kern="1200" dirty="0" err="1"/>
            <a:t>muayenesi</a:t>
          </a:r>
          <a:r>
            <a:rPr lang="en-US" sz="1400" kern="1200" dirty="0"/>
            <a:t> </a:t>
          </a:r>
          <a:r>
            <a:rPr lang="en-US" sz="1400" kern="1200" dirty="0" err="1"/>
            <a:t>hizmet</a:t>
          </a:r>
          <a:r>
            <a:rPr lang="en-US" sz="1400" kern="1200" dirty="0"/>
            <a:t> </a:t>
          </a:r>
          <a:r>
            <a:rPr lang="en-US" sz="1400" kern="1200" dirty="0" err="1"/>
            <a:t>alımı</a:t>
          </a:r>
          <a:r>
            <a:rPr lang="en-US" sz="1400" kern="1200" dirty="0"/>
            <a:t> </a:t>
          </a:r>
          <a:r>
            <a:rPr lang="en-US" sz="1400" kern="1200" dirty="0" err="1"/>
            <a:t>için</a:t>
          </a:r>
          <a:r>
            <a:rPr lang="en-US" sz="1400" kern="1200" dirty="0"/>
            <a:t> SGK </a:t>
          </a:r>
          <a:r>
            <a:rPr lang="en-US" sz="1400" kern="1200" dirty="0" err="1"/>
            <a:t>güvencesini</a:t>
          </a:r>
          <a:r>
            <a:rPr lang="en-US" sz="1400" kern="1200" dirty="0"/>
            <a:t> </a:t>
          </a:r>
          <a:r>
            <a:rPr lang="en-US" sz="1400" kern="1200" dirty="0" err="1"/>
            <a:t>kullanımı</a:t>
          </a:r>
          <a:r>
            <a:rPr lang="en-US" sz="1400" kern="1200" dirty="0"/>
            <a:t> </a:t>
          </a:r>
          <a:r>
            <a:rPr lang="en-US" sz="1400" kern="1200" dirty="0" err="1"/>
            <a:t>durumunda</a:t>
          </a:r>
          <a:r>
            <a:rPr lang="en-US" sz="1400" kern="1200" dirty="0"/>
            <a:t>; </a:t>
          </a:r>
          <a:r>
            <a:rPr lang="en-US" sz="1400" kern="1200" dirty="0" err="1"/>
            <a:t>devlet</a:t>
          </a:r>
          <a:r>
            <a:rPr lang="en-US" sz="1400" kern="1200" dirty="0"/>
            <a:t>  </a:t>
          </a:r>
          <a:r>
            <a:rPr lang="en-US" sz="1400" kern="1200" dirty="0" err="1"/>
            <a:t>katkı</a:t>
          </a:r>
          <a:r>
            <a:rPr lang="en-US" sz="1400" kern="1200" dirty="0"/>
            <a:t> </a:t>
          </a:r>
          <a:r>
            <a:rPr lang="en-US" sz="1400" kern="1200" dirty="0" err="1"/>
            <a:t>payı</a:t>
          </a:r>
          <a:r>
            <a:rPr lang="en-US" sz="1400" kern="1200" dirty="0"/>
            <a:t> (</a:t>
          </a:r>
          <a:r>
            <a:rPr lang="en-US" sz="1400" kern="1200" dirty="0" err="1"/>
            <a:t>Türkiye</a:t>
          </a:r>
          <a:r>
            <a:rPr lang="en-US" sz="1400" kern="1200" dirty="0"/>
            <a:t> </a:t>
          </a:r>
          <a:r>
            <a:rPr lang="en-US" sz="1400" kern="1200" dirty="0" err="1"/>
            <a:t>Cumhuriyeti</a:t>
          </a:r>
          <a:r>
            <a:rPr lang="en-US" sz="1400" kern="1200" dirty="0"/>
            <a:t> </a:t>
          </a:r>
          <a:r>
            <a:rPr lang="en-US" sz="1400" kern="1200" dirty="0" err="1"/>
            <a:t>Sosyal</a:t>
          </a:r>
          <a:r>
            <a:rPr lang="en-US" sz="1400" kern="1200" dirty="0"/>
            <a:t> </a:t>
          </a:r>
          <a:r>
            <a:rPr lang="en-US" sz="1400" kern="1200" dirty="0" err="1"/>
            <a:t>Güvenlik</a:t>
          </a:r>
          <a:r>
            <a:rPr lang="en-US" sz="1400" kern="1200" dirty="0"/>
            <a:t> </a:t>
          </a:r>
          <a:r>
            <a:rPr lang="en-US" sz="1400" kern="1200" dirty="0" err="1"/>
            <a:t>Kurumu</a:t>
          </a:r>
          <a:r>
            <a:rPr lang="en-US" sz="1400" kern="1200" dirty="0"/>
            <a:t> </a:t>
          </a:r>
          <a:r>
            <a:rPr lang="en-US" sz="1400" kern="1200" dirty="0" err="1"/>
            <a:t>tarafınca</a:t>
          </a:r>
          <a:r>
            <a:rPr lang="en-US" sz="1400" kern="1200" dirty="0"/>
            <a:t> </a:t>
          </a:r>
          <a:r>
            <a:rPr lang="en-US" sz="1400" kern="1200" dirty="0" err="1"/>
            <a:t>belirlenmiş</a:t>
          </a:r>
          <a:r>
            <a:rPr lang="en-US" sz="1400" kern="1200" dirty="0"/>
            <a:t> </a:t>
          </a:r>
          <a:r>
            <a:rPr lang="en-US" sz="1400" kern="1200" dirty="0" err="1"/>
            <a:t>olan</a:t>
          </a:r>
          <a:r>
            <a:rPr lang="en-US" sz="1400" kern="1200" dirty="0"/>
            <a:t> </a:t>
          </a:r>
          <a:r>
            <a:rPr lang="en-US" sz="1400" kern="1200" dirty="0" err="1"/>
            <a:t>zorunlu</a:t>
          </a:r>
          <a:r>
            <a:rPr lang="en-US" sz="1400" kern="1200" dirty="0"/>
            <a:t> </a:t>
          </a:r>
          <a:r>
            <a:rPr lang="en-US" sz="1400" kern="1200" dirty="0" err="1"/>
            <a:t>katkı</a:t>
          </a:r>
          <a:r>
            <a:rPr lang="en-US" sz="1400" kern="1200" dirty="0"/>
            <a:t> </a:t>
          </a:r>
          <a:r>
            <a:rPr lang="en-US" sz="1400" kern="1200" dirty="0" err="1"/>
            <a:t>payı</a:t>
          </a:r>
          <a:r>
            <a:rPr lang="en-US" sz="1400" kern="1200" dirty="0"/>
            <a:t>)  </a:t>
          </a:r>
          <a:r>
            <a:rPr lang="en-US" sz="1400" kern="1200" dirty="0" err="1"/>
            <a:t>dışında</a:t>
          </a:r>
          <a:r>
            <a:rPr lang="en-US" sz="1400" kern="1200" dirty="0"/>
            <a:t>, </a:t>
          </a:r>
          <a:r>
            <a:rPr lang="en-US" sz="1400" kern="1200" dirty="0" err="1"/>
            <a:t>herhangi</a:t>
          </a:r>
          <a:r>
            <a:rPr lang="en-US" sz="1400" kern="1200" dirty="0"/>
            <a:t> </a:t>
          </a:r>
          <a:r>
            <a:rPr lang="en-US" sz="1400" kern="1200" dirty="0" err="1"/>
            <a:t>bir</a:t>
          </a:r>
          <a:r>
            <a:rPr lang="en-US" sz="1400" kern="1200" dirty="0"/>
            <a:t> </a:t>
          </a:r>
          <a:r>
            <a:rPr lang="en-US" sz="1400" kern="1200" dirty="0" err="1"/>
            <a:t>ödeme</a:t>
          </a:r>
          <a:r>
            <a:rPr lang="en-US" sz="1400" kern="1200" dirty="0"/>
            <a:t> (</a:t>
          </a:r>
          <a:r>
            <a:rPr lang="en-US" sz="1400" kern="1200" dirty="0" err="1"/>
            <a:t>hastane</a:t>
          </a:r>
          <a:r>
            <a:rPr lang="en-US" sz="1400" kern="1200" dirty="0"/>
            <a:t> fark </a:t>
          </a:r>
          <a:r>
            <a:rPr lang="en-US" sz="1400" kern="1200" dirty="0" err="1"/>
            <a:t>bedeli</a:t>
          </a:r>
          <a:r>
            <a:rPr lang="en-US" sz="1400" kern="1200" dirty="0"/>
            <a:t>) </a:t>
          </a:r>
          <a:r>
            <a:rPr lang="en-US" sz="1400" kern="1200" dirty="0" err="1"/>
            <a:t>yapmayacaktır</a:t>
          </a:r>
          <a:r>
            <a:rPr lang="en-US" sz="1400" kern="1200" dirty="0"/>
            <a:t>.</a:t>
          </a:r>
        </a:p>
      </dsp:txBody>
      <dsp:txXfrm>
        <a:off x="255039" y="4806"/>
        <a:ext cx="2213059" cy="2320737"/>
      </dsp:txXfrm>
    </dsp:sp>
    <dsp:sp modelId="{EF14D171-B107-4CD3-93F9-23019757D4A6}">
      <dsp:nvSpPr>
        <dsp:cNvPr id="0" name=""/>
        <dsp:cNvSpPr/>
      </dsp:nvSpPr>
      <dsp:spPr>
        <a:xfrm>
          <a:off x="2689404" y="71523"/>
          <a:ext cx="2213059" cy="218730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Poliçe</a:t>
          </a:r>
          <a:r>
            <a:rPr lang="en-US" sz="1400" kern="1200" dirty="0"/>
            <a:t> </a:t>
          </a:r>
          <a:r>
            <a:rPr lang="en-US" sz="1400" kern="1200" dirty="0" err="1"/>
            <a:t>sahibi</a:t>
          </a:r>
          <a:r>
            <a:rPr lang="en-US" sz="1400" kern="1200" dirty="0"/>
            <a:t>; </a:t>
          </a:r>
          <a:r>
            <a:rPr lang="en-US" sz="1400" kern="1200" dirty="0" err="1"/>
            <a:t>Göz</a:t>
          </a:r>
          <a:r>
            <a:rPr lang="en-US" sz="1400" kern="1200" dirty="0"/>
            <a:t> </a:t>
          </a:r>
          <a:r>
            <a:rPr lang="en-US" sz="1400" kern="1200" dirty="0" err="1"/>
            <a:t>Muayene</a:t>
          </a:r>
          <a:r>
            <a:rPr lang="en-US" sz="1400" kern="1200" dirty="0"/>
            <a:t> </a:t>
          </a:r>
          <a:r>
            <a:rPr lang="en-US" sz="1400" kern="1200" dirty="0" err="1"/>
            <a:t>Paketi</a:t>
          </a:r>
          <a:r>
            <a:rPr lang="en-US" sz="1400" kern="1200" dirty="0"/>
            <a:t> </a:t>
          </a:r>
          <a:r>
            <a:rPr lang="en-US" sz="1400" kern="1200" dirty="0" err="1"/>
            <a:t>kapsamında</a:t>
          </a:r>
          <a:r>
            <a:rPr lang="en-US" sz="1400" kern="1200" dirty="0"/>
            <a:t>, </a:t>
          </a:r>
          <a:r>
            <a:rPr lang="en-US" sz="1400" kern="1200" dirty="0" err="1"/>
            <a:t>Muayene</a:t>
          </a:r>
          <a:r>
            <a:rPr lang="en-US" sz="1400" kern="1200" dirty="0"/>
            <a:t> </a:t>
          </a:r>
          <a:r>
            <a:rPr lang="en-US" sz="1400" kern="1200" dirty="0" err="1"/>
            <a:t>dışındaki</a:t>
          </a:r>
          <a:r>
            <a:rPr lang="en-US" sz="1400" kern="1200" dirty="0"/>
            <a:t> </a:t>
          </a:r>
          <a:r>
            <a:rPr lang="en-US" sz="1400" kern="1200" dirty="0" err="1"/>
            <a:t>tüm</a:t>
          </a:r>
          <a:r>
            <a:rPr lang="en-US" sz="1400" kern="1200" dirty="0"/>
            <a:t> </a:t>
          </a:r>
          <a:r>
            <a:rPr lang="en-US" sz="1400" kern="1200" dirty="0" err="1"/>
            <a:t>tetkik</a:t>
          </a:r>
          <a:r>
            <a:rPr lang="en-US" sz="1400" kern="1200" dirty="0"/>
            <a:t> ve </a:t>
          </a:r>
          <a:r>
            <a:rPr lang="en-US" sz="1400" kern="1200" dirty="0" err="1"/>
            <a:t>tedaviler</a:t>
          </a:r>
          <a:r>
            <a:rPr lang="en-US" sz="1400" kern="1200" dirty="0"/>
            <a:t> </a:t>
          </a:r>
          <a:r>
            <a:rPr lang="en-US" sz="1400" kern="1200" dirty="0" err="1"/>
            <a:t>için</a:t>
          </a:r>
          <a:r>
            <a:rPr lang="en-US" sz="1400" kern="1200" dirty="0"/>
            <a:t> </a:t>
          </a:r>
          <a:r>
            <a:rPr lang="en-US" sz="1400" kern="1200" dirty="0" err="1"/>
            <a:t>Anlaşmalı</a:t>
          </a:r>
          <a:r>
            <a:rPr lang="en-US" sz="1400" kern="1200" dirty="0"/>
            <a:t>  </a:t>
          </a:r>
          <a:r>
            <a:rPr lang="en-US" sz="1400" kern="1200" dirty="0" err="1"/>
            <a:t>Kurum’un</a:t>
          </a:r>
          <a:r>
            <a:rPr lang="en-US" sz="1400" kern="1200" dirty="0"/>
            <a:t> </a:t>
          </a:r>
          <a:r>
            <a:rPr lang="en-US" sz="1400" kern="1200" dirty="0" err="1"/>
            <a:t>sunmakta</a:t>
          </a:r>
          <a:r>
            <a:rPr lang="en-US" sz="1400" kern="1200" dirty="0"/>
            <a:t> </a:t>
          </a:r>
          <a:r>
            <a:rPr lang="en-US" sz="1400" kern="1200" dirty="0" err="1"/>
            <a:t>olduğu</a:t>
          </a:r>
          <a:r>
            <a:rPr lang="en-US" sz="1400" kern="1200" dirty="0"/>
            <a:t> </a:t>
          </a:r>
          <a:r>
            <a:rPr lang="en-US" sz="1400" kern="1200" dirty="0" err="1"/>
            <a:t>indirim</a:t>
          </a:r>
          <a:r>
            <a:rPr lang="en-US" sz="1400" kern="1200" dirty="0"/>
            <a:t> </a:t>
          </a:r>
          <a:r>
            <a:rPr lang="en-US" sz="1400" kern="1200" dirty="0" err="1"/>
            <a:t>avantajından</a:t>
          </a:r>
          <a:r>
            <a:rPr lang="en-US" sz="1400" kern="1200" dirty="0"/>
            <a:t> </a:t>
          </a:r>
          <a:r>
            <a:rPr lang="en-US" sz="1400" kern="1200" dirty="0" err="1"/>
            <a:t>faydalanabilecektir</a:t>
          </a:r>
          <a:r>
            <a:rPr lang="en-US" sz="1400" kern="1200" dirty="0"/>
            <a:t>. </a:t>
          </a:r>
          <a:r>
            <a:rPr lang="en-US" sz="1400" kern="1200" dirty="0" err="1"/>
            <a:t>SGK’nın</a:t>
          </a:r>
          <a:r>
            <a:rPr lang="en-US" sz="1400" kern="1200" dirty="0"/>
            <a:t> </a:t>
          </a:r>
          <a:r>
            <a:rPr lang="en-US" sz="1400" kern="1200" dirty="0" err="1"/>
            <a:t>karşıladığı</a:t>
          </a:r>
          <a:r>
            <a:rPr lang="en-US" sz="1400" kern="1200" dirty="0"/>
            <a:t> </a:t>
          </a:r>
          <a:r>
            <a:rPr lang="en-US" sz="1400" kern="1200" dirty="0" err="1"/>
            <a:t>tetkik</a:t>
          </a:r>
          <a:r>
            <a:rPr lang="en-US" sz="1400" kern="1200" dirty="0"/>
            <a:t> ve</a:t>
          </a:r>
          <a:r>
            <a:rPr lang="tr-TR" sz="1400" kern="1200" dirty="0"/>
            <a:t> </a:t>
          </a:r>
          <a:r>
            <a:rPr lang="en-US" sz="1400" kern="1200" dirty="0" err="1"/>
            <a:t>tedavilerde</a:t>
          </a:r>
          <a:r>
            <a:rPr lang="en-US" sz="1400" kern="1200" dirty="0"/>
            <a:t>; </a:t>
          </a:r>
          <a:r>
            <a:rPr lang="en-US" sz="1400" kern="1200" dirty="0" err="1"/>
            <a:t>indirimler</a:t>
          </a:r>
          <a:r>
            <a:rPr lang="en-US" sz="1400" kern="1200" dirty="0"/>
            <a:t>, </a:t>
          </a:r>
          <a:r>
            <a:rPr lang="en-US" sz="1400" kern="1200" dirty="0" err="1"/>
            <a:t>oluşan</a:t>
          </a:r>
          <a:r>
            <a:rPr lang="en-US" sz="1400" kern="1200" dirty="0"/>
            <a:t> fark </a:t>
          </a:r>
          <a:r>
            <a:rPr lang="en-US" sz="1400" kern="1200" dirty="0" err="1"/>
            <a:t>ücretleri</a:t>
          </a:r>
          <a:r>
            <a:rPr lang="en-US" sz="1400" kern="1200" dirty="0"/>
            <a:t> </a:t>
          </a:r>
          <a:r>
            <a:rPr lang="en-US" sz="1400" kern="1200" dirty="0" err="1"/>
            <a:t>üzerinden</a:t>
          </a:r>
          <a:r>
            <a:rPr lang="en-US" sz="1400" kern="1200" dirty="0"/>
            <a:t> </a:t>
          </a:r>
          <a:r>
            <a:rPr lang="en-US" sz="1400" kern="1200" dirty="0" err="1"/>
            <a:t>uygulanacaktır</a:t>
          </a:r>
          <a:r>
            <a:rPr lang="en-US" sz="1400" kern="1200" dirty="0"/>
            <a:t>.</a:t>
          </a:r>
        </a:p>
      </dsp:txBody>
      <dsp:txXfrm>
        <a:off x="2689404" y="71523"/>
        <a:ext cx="2213059" cy="2187303"/>
      </dsp:txXfrm>
    </dsp:sp>
    <dsp:sp modelId="{0D9E4852-7125-4E8F-81CE-3EAE4301B853}">
      <dsp:nvSpPr>
        <dsp:cNvPr id="0" name=""/>
        <dsp:cNvSpPr/>
      </dsp:nvSpPr>
      <dsp:spPr>
        <a:xfrm>
          <a:off x="5123769" y="501257"/>
          <a:ext cx="2213059" cy="132783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Sigortalının</a:t>
          </a:r>
          <a:r>
            <a:rPr lang="en-US" sz="1400" kern="1200" dirty="0"/>
            <a:t> </a:t>
          </a:r>
          <a:r>
            <a:rPr lang="en-US" sz="1400" kern="1200" dirty="0" err="1"/>
            <a:t>poliçe</a:t>
          </a:r>
          <a:r>
            <a:rPr lang="en-US" sz="1400" kern="1200" dirty="0"/>
            <a:t> </a:t>
          </a:r>
          <a:r>
            <a:rPr lang="en-US" sz="1400" kern="1200" dirty="0" err="1"/>
            <a:t>süresi</a:t>
          </a:r>
          <a:r>
            <a:rPr lang="en-US" sz="1400" kern="1200" dirty="0"/>
            <a:t> </a:t>
          </a:r>
          <a:r>
            <a:rPr lang="en-US" sz="1400" kern="1200" dirty="0" err="1"/>
            <a:t>kapsamında</a:t>
          </a:r>
          <a:r>
            <a:rPr lang="en-US" sz="1400" kern="1200" dirty="0"/>
            <a:t>, 2. </a:t>
          </a:r>
          <a:r>
            <a:rPr lang="en-US" sz="1400" kern="1200" dirty="0" err="1"/>
            <a:t>Kez</a:t>
          </a:r>
          <a:r>
            <a:rPr lang="en-US" sz="1400" kern="1200" dirty="0"/>
            <a:t> </a:t>
          </a:r>
          <a:r>
            <a:rPr lang="en-US" sz="1400" kern="1200" dirty="0" err="1"/>
            <a:t>muayene</a:t>
          </a:r>
          <a:r>
            <a:rPr lang="en-US" sz="1400" kern="1200" dirty="0"/>
            <a:t> </a:t>
          </a:r>
          <a:r>
            <a:rPr lang="en-US" sz="1400" kern="1200" dirty="0" err="1"/>
            <a:t>hizmetinden</a:t>
          </a:r>
          <a:r>
            <a:rPr lang="en-US" sz="1400" kern="1200" dirty="0"/>
            <a:t> </a:t>
          </a:r>
          <a:r>
            <a:rPr lang="en-US" sz="1400" kern="1200" dirty="0" err="1"/>
            <a:t>yararlanmak</a:t>
          </a:r>
          <a:r>
            <a:rPr lang="en-US" sz="1400" kern="1200" dirty="0"/>
            <a:t> </a:t>
          </a:r>
          <a:r>
            <a:rPr lang="en-US" sz="1400" kern="1200" dirty="0" err="1"/>
            <a:t>istemesi</a:t>
          </a:r>
          <a:r>
            <a:rPr lang="en-US" sz="1400" kern="1200" dirty="0"/>
            <a:t> </a:t>
          </a:r>
          <a:r>
            <a:rPr lang="en-US" sz="1400" kern="1200" dirty="0" err="1"/>
            <a:t>durumunda</a:t>
          </a:r>
          <a:r>
            <a:rPr lang="en-US" sz="1400" kern="1200" dirty="0"/>
            <a:t>,  </a:t>
          </a:r>
          <a:r>
            <a:rPr lang="en-US" sz="1400" kern="1200" dirty="0" err="1"/>
            <a:t>hizmetten</a:t>
          </a:r>
          <a:r>
            <a:rPr lang="en-US" sz="1400" kern="1200" dirty="0"/>
            <a:t> </a:t>
          </a:r>
          <a:r>
            <a:rPr lang="en-US" sz="1400" kern="1200" dirty="0" err="1"/>
            <a:t>indirimli</a:t>
          </a:r>
          <a:r>
            <a:rPr lang="en-US" sz="1400" kern="1200" dirty="0"/>
            <a:t> </a:t>
          </a:r>
          <a:r>
            <a:rPr lang="en-US" sz="1400" kern="1200" dirty="0" err="1"/>
            <a:t>olarak</a:t>
          </a:r>
          <a:r>
            <a:rPr lang="en-US" sz="1400" kern="1200" dirty="0"/>
            <a:t> </a:t>
          </a:r>
          <a:r>
            <a:rPr lang="en-US" sz="1400" kern="1200" dirty="0" err="1"/>
            <a:t>faydalanabilecektir</a:t>
          </a:r>
          <a:r>
            <a:rPr lang="en-US" sz="1400" kern="1200" dirty="0"/>
            <a:t>.</a:t>
          </a:r>
        </a:p>
      </dsp:txBody>
      <dsp:txXfrm>
        <a:off x="5123769" y="501257"/>
        <a:ext cx="2213059" cy="1327835"/>
      </dsp:txXfrm>
    </dsp:sp>
    <dsp:sp modelId="{ED3BF4DA-32B0-4A3D-8B57-A8B24255DF53}">
      <dsp:nvSpPr>
        <dsp:cNvPr id="0" name=""/>
        <dsp:cNvSpPr/>
      </dsp:nvSpPr>
      <dsp:spPr>
        <a:xfrm>
          <a:off x="255039" y="2546850"/>
          <a:ext cx="2213059" cy="132783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Poliçe</a:t>
          </a:r>
          <a:r>
            <a:rPr lang="en-US" sz="1400" kern="1200" dirty="0"/>
            <a:t> </a:t>
          </a:r>
          <a:r>
            <a:rPr lang="en-US" sz="1400" kern="1200" dirty="0" err="1"/>
            <a:t>sahibi</a:t>
          </a:r>
          <a:r>
            <a:rPr lang="en-US" sz="1400" kern="1200" dirty="0"/>
            <a:t>, </a:t>
          </a:r>
          <a:r>
            <a:rPr lang="en-US" sz="1400" kern="1200" dirty="0" err="1"/>
            <a:t>poliçe</a:t>
          </a:r>
          <a:r>
            <a:rPr lang="en-US" sz="1400" kern="1200" dirty="0"/>
            <a:t> </a:t>
          </a:r>
          <a:r>
            <a:rPr lang="en-US" sz="1400" kern="1200" dirty="0" err="1"/>
            <a:t>süresi</a:t>
          </a:r>
          <a:r>
            <a:rPr lang="en-US" sz="1400" kern="1200" dirty="0"/>
            <a:t> </a:t>
          </a:r>
          <a:r>
            <a:rPr lang="en-US" sz="1400" kern="1200" dirty="0" err="1"/>
            <a:t>boyunca</a:t>
          </a:r>
          <a:r>
            <a:rPr lang="en-US" sz="1400" kern="1200" dirty="0"/>
            <a:t> </a:t>
          </a:r>
          <a:r>
            <a:rPr lang="en-US" sz="1400" kern="1200" dirty="0" err="1"/>
            <a:t>anlaşmalı</a:t>
          </a:r>
          <a:r>
            <a:rPr lang="en-US" sz="1400" kern="1200" dirty="0"/>
            <a:t> </a:t>
          </a:r>
          <a:r>
            <a:rPr lang="en-US" sz="1400" kern="1200" dirty="0" err="1"/>
            <a:t>kurumlarda</a:t>
          </a:r>
          <a:r>
            <a:rPr lang="en-US" sz="1400" kern="1200" dirty="0"/>
            <a:t> </a:t>
          </a:r>
          <a:r>
            <a:rPr lang="en-US" sz="1400" kern="1200" dirty="0" err="1"/>
            <a:t>dilediği</a:t>
          </a:r>
          <a:r>
            <a:rPr lang="en-US" sz="1400" kern="1200" dirty="0"/>
            <a:t> </a:t>
          </a:r>
          <a:r>
            <a:rPr lang="en-US" sz="1400" kern="1200" dirty="0" err="1"/>
            <a:t>kadar</a:t>
          </a:r>
          <a:r>
            <a:rPr lang="en-US" sz="1400" kern="1200" dirty="0"/>
            <a:t> </a:t>
          </a:r>
          <a:r>
            <a:rPr lang="en-US" sz="1400" kern="1200" dirty="0" err="1"/>
            <a:t>indirimli</a:t>
          </a:r>
          <a:r>
            <a:rPr lang="en-US" sz="1400" kern="1200" dirty="0"/>
            <a:t> </a:t>
          </a:r>
          <a:r>
            <a:rPr lang="en-US" sz="1400" kern="1200" dirty="0" err="1"/>
            <a:t>hizmetlerden</a:t>
          </a:r>
          <a:r>
            <a:rPr lang="en-US" sz="1400" kern="1200" dirty="0"/>
            <a:t>  </a:t>
          </a:r>
          <a:r>
            <a:rPr lang="en-US" sz="1400" kern="1200" dirty="0" err="1"/>
            <a:t>faydalanabilecektir</a:t>
          </a:r>
          <a:r>
            <a:rPr lang="en-US" sz="1400" kern="1200" dirty="0"/>
            <a:t>.</a:t>
          </a:r>
        </a:p>
      </dsp:txBody>
      <dsp:txXfrm>
        <a:off x="255039" y="2546850"/>
        <a:ext cx="2213059" cy="1327835"/>
      </dsp:txXfrm>
    </dsp:sp>
    <dsp:sp modelId="{6E660A92-8FD0-41FF-BA69-18E3895EEF15}">
      <dsp:nvSpPr>
        <dsp:cNvPr id="0" name=""/>
        <dsp:cNvSpPr/>
      </dsp:nvSpPr>
      <dsp:spPr>
        <a:xfrm>
          <a:off x="2689404" y="2546850"/>
          <a:ext cx="2213059" cy="132783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Poliçe</a:t>
          </a:r>
          <a:r>
            <a:rPr lang="en-US" sz="1400" kern="1200" dirty="0"/>
            <a:t> </a:t>
          </a:r>
          <a:r>
            <a:rPr lang="en-US" sz="1400" kern="1200" dirty="0" err="1"/>
            <a:t>sahibi</a:t>
          </a:r>
          <a:r>
            <a:rPr lang="en-US" sz="1400" kern="1200" dirty="0"/>
            <a:t>, </a:t>
          </a:r>
          <a:r>
            <a:rPr lang="en-US" sz="1400" kern="1200" dirty="0" err="1"/>
            <a:t>poliçe</a:t>
          </a:r>
          <a:r>
            <a:rPr lang="en-US" sz="1400" kern="1200" dirty="0"/>
            <a:t> </a:t>
          </a:r>
          <a:r>
            <a:rPr lang="en-US" sz="1400" kern="1200" dirty="0" err="1"/>
            <a:t>süresi</a:t>
          </a:r>
          <a:r>
            <a:rPr lang="en-US" sz="1400" kern="1200" dirty="0"/>
            <a:t> </a:t>
          </a:r>
          <a:r>
            <a:rPr lang="en-US" sz="1400" kern="1200" dirty="0" err="1"/>
            <a:t>boyunca</a:t>
          </a:r>
          <a:r>
            <a:rPr lang="en-US" sz="1400" kern="1200" dirty="0"/>
            <a:t> </a:t>
          </a:r>
          <a:r>
            <a:rPr lang="en-US" sz="1400" kern="1200" dirty="0" err="1"/>
            <a:t>dilediği</a:t>
          </a:r>
          <a:r>
            <a:rPr lang="en-US" sz="1400" kern="1200" dirty="0"/>
            <a:t> </a:t>
          </a:r>
          <a:r>
            <a:rPr lang="en-US" sz="1400" kern="1200" dirty="0" err="1"/>
            <a:t>kadar</a:t>
          </a:r>
          <a:r>
            <a:rPr lang="en-US" sz="1400" kern="1200" dirty="0"/>
            <a:t> </a:t>
          </a:r>
          <a:r>
            <a:rPr lang="en-US" sz="1400" kern="1200" dirty="0" err="1"/>
            <a:t>indirimli</a:t>
          </a:r>
          <a:r>
            <a:rPr lang="en-US" sz="1400" kern="1200" dirty="0"/>
            <a:t> </a:t>
          </a:r>
          <a:r>
            <a:rPr lang="en-US" sz="1400" kern="1200" dirty="0" err="1"/>
            <a:t>optik</a:t>
          </a:r>
          <a:r>
            <a:rPr lang="en-US" sz="1400" kern="1200" dirty="0"/>
            <a:t> </a:t>
          </a:r>
          <a:r>
            <a:rPr lang="en-US" sz="1400" kern="1200" dirty="0" err="1"/>
            <a:t>alışverişi</a:t>
          </a:r>
          <a:r>
            <a:rPr lang="en-US" sz="1400" kern="1200" dirty="0"/>
            <a:t> </a:t>
          </a:r>
          <a:r>
            <a:rPr lang="en-US" sz="1400" kern="1200" dirty="0" err="1"/>
            <a:t>hizmetinden</a:t>
          </a:r>
          <a:r>
            <a:rPr lang="en-US" sz="1400" kern="1200" dirty="0"/>
            <a:t> </a:t>
          </a:r>
          <a:r>
            <a:rPr lang="en-US" sz="1400" kern="1200" dirty="0" err="1"/>
            <a:t>yararlanabilecektir</a:t>
          </a:r>
          <a:r>
            <a:rPr lang="en-US" sz="1400" kern="1200" dirty="0"/>
            <a:t>.</a:t>
          </a:r>
        </a:p>
      </dsp:txBody>
      <dsp:txXfrm>
        <a:off x="2689404" y="2546850"/>
        <a:ext cx="2213059" cy="1327835"/>
      </dsp:txXfrm>
    </dsp:sp>
    <dsp:sp modelId="{859D7A18-9260-4595-8B47-E74655F2A56C}">
      <dsp:nvSpPr>
        <dsp:cNvPr id="0" name=""/>
        <dsp:cNvSpPr/>
      </dsp:nvSpPr>
      <dsp:spPr>
        <a:xfrm>
          <a:off x="5123769" y="2546850"/>
          <a:ext cx="2213059" cy="132783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err="1"/>
            <a:t>İndirim</a:t>
          </a:r>
          <a:r>
            <a:rPr lang="en-US" sz="1400" kern="1200" dirty="0"/>
            <a:t> </a:t>
          </a:r>
          <a:r>
            <a:rPr lang="en-US" sz="1400" kern="1200" dirty="0" err="1"/>
            <a:t>oranları</a:t>
          </a:r>
          <a:r>
            <a:rPr lang="en-US" sz="1400" kern="1200" dirty="0"/>
            <a:t> </a:t>
          </a:r>
          <a:r>
            <a:rPr lang="en-US" sz="1400" kern="1200" dirty="0" err="1"/>
            <a:t>ürün</a:t>
          </a:r>
          <a:r>
            <a:rPr lang="en-US" sz="1400" kern="1200" dirty="0"/>
            <a:t>, </a:t>
          </a:r>
          <a:r>
            <a:rPr lang="en-US" sz="1400" kern="1200" dirty="0" err="1"/>
            <a:t>marka</a:t>
          </a:r>
          <a:r>
            <a:rPr lang="en-US" sz="1400" kern="1200" dirty="0"/>
            <a:t> </a:t>
          </a:r>
          <a:r>
            <a:rPr lang="en-US" sz="1400" kern="1200" dirty="0" err="1"/>
            <a:t>grupları</a:t>
          </a:r>
          <a:r>
            <a:rPr lang="en-US" sz="1400" kern="1200" dirty="0"/>
            <a:t> ve </a:t>
          </a:r>
          <a:r>
            <a:rPr lang="en-US" sz="1400" kern="1200" dirty="0" err="1"/>
            <a:t>anlaşmalı</a:t>
          </a:r>
          <a:r>
            <a:rPr lang="en-US" sz="1400" kern="1200" dirty="0"/>
            <a:t> </a:t>
          </a:r>
          <a:r>
            <a:rPr lang="en-US" sz="1400" kern="1200" dirty="0" err="1"/>
            <a:t>kurumlara</a:t>
          </a:r>
          <a:r>
            <a:rPr lang="en-US" sz="1400" kern="1200" dirty="0"/>
            <a:t> </a:t>
          </a:r>
          <a:r>
            <a:rPr lang="en-US" sz="1400" kern="1200" dirty="0" err="1"/>
            <a:t>göre</a:t>
          </a:r>
          <a:r>
            <a:rPr lang="en-US" sz="1400" kern="1200" dirty="0"/>
            <a:t> </a:t>
          </a:r>
          <a:r>
            <a:rPr lang="en-US" sz="1400" kern="1200" dirty="0" err="1"/>
            <a:t>farklılık</a:t>
          </a:r>
          <a:r>
            <a:rPr lang="en-US" sz="1400" kern="1200" dirty="0"/>
            <a:t> </a:t>
          </a:r>
          <a:r>
            <a:rPr lang="en-US" sz="1400" kern="1200" dirty="0" err="1"/>
            <a:t>gösterebilmektedir</a:t>
          </a:r>
          <a:r>
            <a:rPr lang="en-US" sz="1400" kern="1200" dirty="0"/>
            <a:t>.</a:t>
          </a:r>
        </a:p>
      </dsp:txBody>
      <dsp:txXfrm>
        <a:off x="5123769" y="2546850"/>
        <a:ext cx="2213059" cy="1327835"/>
      </dsp:txXfrm>
    </dsp:sp>
    <dsp:sp modelId="{15D87007-80F9-4712-9796-C6AF85AE0E01}">
      <dsp:nvSpPr>
        <dsp:cNvPr id="0" name=""/>
        <dsp:cNvSpPr/>
      </dsp:nvSpPr>
      <dsp:spPr>
        <a:xfrm>
          <a:off x="2689404" y="4100798"/>
          <a:ext cx="2213059" cy="218370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a:t>0 850 252 04 04 </a:t>
          </a:r>
          <a:r>
            <a:rPr lang="en-US" sz="1400" kern="1200" dirty="0" err="1"/>
            <a:t>numaralı</a:t>
          </a:r>
          <a:r>
            <a:rPr lang="en-US" sz="1400" kern="1200" dirty="0"/>
            <a:t> Demir Sağlık ve Hayat </a:t>
          </a:r>
          <a:r>
            <a:rPr lang="en-US" sz="1400" kern="1200" dirty="0" err="1"/>
            <a:t>Müşteri</a:t>
          </a:r>
          <a:r>
            <a:rPr lang="en-US" sz="1400" kern="1200" dirty="0"/>
            <a:t> </a:t>
          </a:r>
          <a:r>
            <a:rPr lang="en-US" sz="1400" kern="1200" dirty="0" err="1"/>
            <a:t>Hizmetleri’ni</a:t>
          </a:r>
          <a:r>
            <a:rPr lang="en-US" sz="1400" kern="1200" dirty="0"/>
            <a:t> </a:t>
          </a:r>
          <a:r>
            <a:rPr lang="en-US" sz="1400" kern="1200" dirty="0" err="1"/>
            <a:t>arayıp</a:t>
          </a:r>
          <a:r>
            <a:rPr lang="en-US" sz="1400" kern="1200" dirty="0"/>
            <a:t>, </a:t>
          </a:r>
          <a:r>
            <a:rPr lang="en-US" sz="1400" kern="1200" dirty="0" err="1"/>
            <a:t>anlaşmalı</a:t>
          </a:r>
          <a:r>
            <a:rPr lang="en-US" sz="1400" kern="1200" dirty="0"/>
            <a:t> </a:t>
          </a:r>
          <a:r>
            <a:rPr lang="en-US" sz="1400" kern="1200" dirty="0" err="1"/>
            <a:t>klinik</a:t>
          </a:r>
          <a:r>
            <a:rPr lang="en-US" sz="1400" kern="1200" dirty="0"/>
            <a:t> ve </a:t>
          </a:r>
          <a:r>
            <a:rPr lang="en-US" sz="1400" kern="1200" dirty="0" err="1"/>
            <a:t>göz</a:t>
          </a:r>
          <a:r>
            <a:rPr lang="en-US" sz="1400" kern="1200" dirty="0"/>
            <a:t>  </a:t>
          </a:r>
          <a:r>
            <a:rPr lang="en-US" sz="1400" kern="1200" dirty="0" err="1"/>
            <a:t>hekimlerinden</a:t>
          </a:r>
          <a:r>
            <a:rPr lang="en-US" sz="1400" kern="1200" dirty="0"/>
            <a:t> </a:t>
          </a:r>
          <a:r>
            <a:rPr lang="en-US" sz="1400" kern="1200" dirty="0" err="1"/>
            <a:t>randevu</a:t>
          </a:r>
          <a:r>
            <a:rPr lang="en-US" sz="1400" kern="1200" dirty="0"/>
            <a:t> </a:t>
          </a:r>
          <a:r>
            <a:rPr lang="en-US" sz="1400" kern="1200" dirty="0" err="1"/>
            <a:t>alarak</a:t>
          </a:r>
          <a:r>
            <a:rPr lang="en-US" sz="1400" kern="1200" dirty="0"/>
            <a:t>, </a:t>
          </a:r>
          <a:r>
            <a:rPr lang="en-US" sz="1400" kern="1200" dirty="0" err="1"/>
            <a:t>belirtilen</a:t>
          </a:r>
          <a:r>
            <a:rPr lang="en-US" sz="1400" kern="1200" dirty="0"/>
            <a:t> </a:t>
          </a:r>
          <a:r>
            <a:rPr lang="en-US" sz="1400" kern="1200" dirty="0" err="1"/>
            <a:t>hizmetlerden</a:t>
          </a:r>
          <a:r>
            <a:rPr lang="en-US" sz="1400" kern="1200" dirty="0"/>
            <a:t> </a:t>
          </a:r>
          <a:r>
            <a:rPr lang="en-US" sz="1400" kern="1200" dirty="0" err="1"/>
            <a:t>yılda</a:t>
          </a:r>
          <a:r>
            <a:rPr lang="en-US" sz="1400" kern="1200" dirty="0"/>
            <a:t> 1 </a:t>
          </a:r>
          <a:r>
            <a:rPr lang="en-US" sz="1400" kern="1200" dirty="0" err="1"/>
            <a:t>kez</a:t>
          </a:r>
          <a:r>
            <a:rPr lang="en-US" sz="1400" kern="1200" dirty="0"/>
            <a:t> </a:t>
          </a:r>
          <a:r>
            <a:rPr lang="en-US" sz="1400" kern="1200" dirty="0" err="1"/>
            <a:t>ücretsiz</a:t>
          </a:r>
          <a:r>
            <a:rPr lang="en-US" sz="1400" kern="1200" dirty="0"/>
            <a:t> </a:t>
          </a:r>
          <a:r>
            <a:rPr lang="en-US" sz="1400" kern="1200" dirty="0" err="1"/>
            <a:t>olarak</a:t>
          </a:r>
          <a:r>
            <a:rPr lang="en-US" sz="1400" kern="1200" dirty="0"/>
            <a:t> </a:t>
          </a:r>
          <a:r>
            <a:rPr lang="en-US" sz="1400" kern="1200" dirty="0" err="1"/>
            <a:t>faydalanabilirsiniz</a:t>
          </a:r>
          <a:r>
            <a:rPr lang="en-US" sz="1400" kern="1200" dirty="0"/>
            <a:t>.</a:t>
          </a:r>
        </a:p>
      </dsp:txBody>
      <dsp:txXfrm>
        <a:off x="2689404" y="4100798"/>
        <a:ext cx="2213059" cy="218370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32A058E-BE47-41E7-BE41-B3B2D4A2F870}"/>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 xmlns:a16="http://schemas.microsoft.com/office/drawing/2014/main" id="{79DCAB06-D86D-4074-A698-4731947553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 xmlns:a16="http://schemas.microsoft.com/office/drawing/2014/main" id="{44FD11C7-3D38-4120-BAC2-18F93FDE8149}"/>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AF0BE27F-4C6A-40F0-9DF1-5ECFD80FC2E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35E45B3E-0AF6-45C2-B851-D39D73C56640}"/>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3374345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61C7F87-B686-4802-A91F-A578B0A9268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DAAFC8BD-6DF4-43CC-BACB-C18A05BB837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6B000711-5D4C-424A-BB9C-4AC2468D4913}"/>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8F7D10A2-E3B2-4344-B221-B3ED412972B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6BD28E8E-02A3-44C1-9C77-81E29861FF3D}"/>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8326946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 xmlns:a16="http://schemas.microsoft.com/office/drawing/2014/main" id="{514C45FC-730D-4B3D-A00B-1A8B03DA3ADF}"/>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 xmlns:a16="http://schemas.microsoft.com/office/drawing/2014/main" id="{78C1D5B6-0C08-4AA8-887F-287E6C773C06}"/>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05EA7C8F-0C3A-4528-B6FC-D6A00AC388E2}"/>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A3135938-3F7C-4C84-92F2-013A128F1D7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CCC91AFD-A617-45F4-98BD-CF67421CC8FE}"/>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3578819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97" b="0" i="0">
                <a:solidFill>
                  <a:schemeClr val="bg1"/>
                </a:solidFill>
                <a:latin typeface="Georgia"/>
                <a:cs typeface="Georgia"/>
              </a:defRPr>
            </a:lvl1pPr>
          </a:lstStyle>
          <a:p>
            <a:endParaRPr/>
          </a:p>
        </p:txBody>
      </p:sp>
      <p:sp>
        <p:nvSpPr>
          <p:cNvPr id="3" name="Holder 3"/>
          <p:cNvSpPr>
            <a:spLocks noGrp="1"/>
          </p:cNvSpPr>
          <p:nvPr>
            <p:ph sz="half" idx="2"/>
          </p:nvPr>
        </p:nvSpPr>
        <p:spPr>
          <a:xfrm>
            <a:off x="609600" y="1577340"/>
            <a:ext cx="5303520" cy="387798"/>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387798"/>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2/5/2022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339034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2/5/2022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6321195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97" b="0" i="0">
                <a:solidFill>
                  <a:schemeClr val="bg1"/>
                </a:solidFill>
                <a:latin typeface="Georgia"/>
                <a:cs typeface="Georgi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2/5/2022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99692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9A594EB-39AD-4999-A1ED-B4690FDA18E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7061EAA4-4AF0-4ABF-B849-BED22C545197}"/>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CC1E2A6A-086E-4B7E-9573-35F26AE5F406}"/>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60D3CF18-F2BB-4231-9C41-E3DCDEF45C0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0AC4BAE0-9A5D-4BBC-8C07-C2EE37D87B31}"/>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2655259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C85638F-9A15-4462-B2AC-F34D6A19FBAD}"/>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 xmlns:a16="http://schemas.microsoft.com/office/drawing/2014/main" id="{C3CE1391-C0C7-4F27-BC1D-EB259195BC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 xmlns:a16="http://schemas.microsoft.com/office/drawing/2014/main" id="{70FFD687-CB82-4F86-B960-FCFF1EC06360}"/>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6E77F834-FCFD-439D-AA23-6FFC3F64842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 xmlns:a16="http://schemas.microsoft.com/office/drawing/2014/main" id="{1A7183E9-8D62-4A35-B9C9-37E0F1D31818}"/>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856838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62C1EA2-CB87-4DB1-B702-E0B902CD5DAD}"/>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36317E80-1721-4665-B554-7C6E460F20DA}"/>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 xmlns:a16="http://schemas.microsoft.com/office/drawing/2014/main" id="{5C28818B-012D-49E1-B867-000CB8D08C1C}"/>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 xmlns:a16="http://schemas.microsoft.com/office/drawing/2014/main" id="{973ABC5D-833A-4141-B5AE-F6FC6FD25C4F}"/>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6" name="Alt Bilgi Yer Tutucusu 5">
            <a:extLst>
              <a:ext uri="{FF2B5EF4-FFF2-40B4-BE49-F238E27FC236}">
                <a16:creationId xmlns="" xmlns:a16="http://schemas.microsoft.com/office/drawing/2014/main" id="{F642E201-B830-426D-9168-A7ACC0D02862}"/>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C6CEE12D-1B53-4FDF-8E3B-92965B5FB131}"/>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885796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FA859E2-E23A-40CD-8E8D-531BA3CC2A12}"/>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D2F50217-1C7F-49EC-9AD2-425FEA0374D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 xmlns:a16="http://schemas.microsoft.com/office/drawing/2014/main" id="{6998DD86-F467-4177-A31A-96385F7664F7}"/>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 xmlns:a16="http://schemas.microsoft.com/office/drawing/2014/main" id="{749192D6-6007-4E07-9524-EFD6A6B09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 xmlns:a16="http://schemas.microsoft.com/office/drawing/2014/main" id="{B9C875E9-F788-4B4F-A94A-0DAE5E8EC101}"/>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 xmlns:a16="http://schemas.microsoft.com/office/drawing/2014/main" id="{5D3EC30A-6B28-4D2A-AA73-E5F0C353BD1C}"/>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8" name="Alt Bilgi Yer Tutucusu 7">
            <a:extLst>
              <a:ext uri="{FF2B5EF4-FFF2-40B4-BE49-F238E27FC236}">
                <a16:creationId xmlns="" xmlns:a16="http://schemas.microsoft.com/office/drawing/2014/main" id="{44784AAB-7B93-4C37-8D01-F8C51005E060}"/>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 xmlns:a16="http://schemas.microsoft.com/office/drawing/2014/main" id="{E335EE23-C008-45AC-9BF0-B66B4D3A3BE2}"/>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053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FBD431E3-2C56-44A6-83A6-460E5B479503}"/>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 xmlns:a16="http://schemas.microsoft.com/office/drawing/2014/main" id="{F4CB4E9B-FCB4-40E0-A1E8-F7427EDCCC79}"/>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4" name="Alt Bilgi Yer Tutucusu 3">
            <a:extLst>
              <a:ext uri="{FF2B5EF4-FFF2-40B4-BE49-F238E27FC236}">
                <a16:creationId xmlns="" xmlns:a16="http://schemas.microsoft.com/office/drawing/2014/main" id="{971E4EA8-1DE9-40CE-A7BF-F72ACBD62A99}"/>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 xmlns:a16="http://schemas.microsoft.com/office/drawing/2014/main" id="{F5E502BD-E876-4E14-A851-F71B2DF7FA6E}"/>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2610315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 xmlns:a16="http://schemas.microsoft.com/office/drawing/2014/main" id="{03E18B44-2871-4F5A-B4A7-44DC573B0A93}"/>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3" name="Alt Bilgi Yer Tutucusu 2">
            <a:extLst>
              <a:ext uri="{FF2B5EF4-FFF2-40B4-BE49-F238E27FC236}">
                <a16:creationId xmlns="" xmlns:a16="http://schemas.microsoft.com/office/drawing/2014/main" id="{A5289C21-C628-41E2-AFCF-3FF05A33CC6D}"/>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 xmlns:a16="http://schemas.microsoft.com/office/drawing/2014/main" id="{6A1B5DC8-07D8-4726-9896-89640CB6C3DB}"/>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600400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8F0828C-C95C-4783-BC96-F343A4E878F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 xmlns:a16="http://schemas.microsoft.com/office/drawing/2014/main" id="{B971202B-ECA4-4153-856B-87843CA787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 xmlns:a16="http://schemas.microsoft.com/office/drawing/2014/main" id="{785B76DA-0E10-41E3-B5F2-E7FBBF0E0D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93497FA3-42F7-4052-ADF3-BA55F1B58933}"/>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6" name="Alt Bilgi Yer Tutucusu 5">
            <a:extLst>
              <a:ext uri="{FF2B5EF4-FFF2-40B4-BE49-F238E27FC236}">
                <a16:creationId xmlns="" xmlns:a16="http://schemas.microsoft.com/office/drawing/2014/main" id="{34D40C4F-5173-477E-82F3-F204B6845A3A}"/>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96A4E5DB-33AD-43A2-AC8C-2E30EB083C43}"/>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1404806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29DD7E9-2D78-464F-BE25-0441DD1381C9}"/>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 xmlns:a16="http://schemas.microsoft.com/office/drawing/2014/main" id="{7093EC7D-2CBB-4066-95A0-BAED82547B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 xmlns:a16="http://schemas.microsoft.com/office/drawing/2014/main" id="{19A1AE5F-5805-475B-9FA5-D1AFC7D827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 xmlns:a16="http://schemas.microsoft.com/office/drawing/2014/main" id="{5AD51202-F9F0-468C-A5A7-C92CE244EC1A}"/>
              </a:ext>
            </a:extLst>
          </p:cNvPr>
          <p:cNvSpPr>
            <a:spLocks noGrp="1"/>
          </p:cNvSpPr>
          <p:nvPr>
            <p:ph type="dt" sz="half" idx="10"/>
          </p:nvPr>
        </p:nvSpPr>
        <p:spPr/>
        <p:txBody>
          <a:bodyPr/>
          <a:lstStyle/>
          <a:p>
            <a:fld id="{D9FD87DD-CABC-4AB1-A743-885C3D34A77A}" type="datetimeFigureOut">
              <a:rPr lang="tr-TR" smtClean="0"/>
              <a:t>05.02.2022</a:t>
            </a:fld>
            <a:endParaRPr lang="tr-TR"/>
          </a:p>
        </p:txBody>
      </p:sp>
      <p:sp>
        <p:nvSpPr>
          <p:cNvPr id="6" name="Alt Bilgi Yer Tutucusu 5">
            <a:extLst>
              <a:ext uri="{FF2B5EF4-FFF2-40B4-BE49-F238E27FC236}">
                <a16:creationId xmlns="" xmlns:a16="http://schemas.microsoft.com/office/drawing/2014/main" id="{60102773-9B33-431D-93CE-953DE6DC887F}"/>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 xmlns:a16="http://schemas.microsoft.com/office/drawing/2014/main" id="{4632377C-4FD9-48D7-9C2D-0336D26DDE79}"/>
              </a:ext>
            </a:extLst>
          </p:cNvPr>
          <p:cNvSpPr>
            <a:spLocks noGrp="1"/>
          </p:cNvSpPr>
          <p:nvPr>
            <p:ph type="sldNum" sz="quarter" idx="12"/>
          </p:nvPr>
        </p:nvSpPr>
        <p:spPr/>
        <p:txBody>
          <a:bodyPr/>
          <a:lstStyle/>
          <a:p>
            <a:fld id="{DE8C82EE-0159-4864-8414-99BFF3130E75}" type="slidenum">
              <a:rPr lang="tr-TR" smtClean="0"/>
              <a:t>‹#›</a:t>
            </a:fld>
            <a:endParaRPr lang="tr-TR"/>
          </a:p>
        </p:txBody>
      </p:sp>
    </p:spTree>
    <p:extLst>
      <p:ext uri="{BB962C8B-B14F-4D97-AF65-F5344CB8AC3E}">
        <p14:creationId xmlns:p14="http://schemas.microsoft.com/office/powerpoint/2010/main" val="46865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 xmlns:a16="http://schemas.microsoft.com/office/drawing/2014/main" id="{9712C358-49C4-4D15-B30C-7BA498ADC8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 xmlns:a16="http://schemas.microsoft.com/office/drawing/2014/main" id="{95FB7D88-5902-423F-A935-D4149AAF43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 xmlns:a16="http://schemas.microsoft.com/office/drawing/2014/main" id="{C097C39F-A62F-479A-A6C1-2C63CF33D0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D87DD-CABC-4AB1-A743-885C3D34A77A}" type="datetimeFigureOut">
              <a:rPr lang="tr-TR" smtClean="0"/>
              <a:t>05.02.2022</a:t>
            </a:fld>
            <a:endParaRPr lang="tr-TR"/>
          </a:p>
        </p:txBody>
      </p:sp>
      <p:sp>
        <p:nvSpPr>
          <p:cNvPr id="5" name="Alt Bilgi Yer Tutucusu 4">
            <a:extLst>
              <a:ext uri="{FF2B5EF4-FFF2-40B4-BE49-F238E27FC236}">
                <a16:creationId xmlns="" xmlns:a16="http://schemas.microsoft.com/office/drawing/2014/main" id="{57782917-224C-44D2-B397-0D04F0C1EA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 xmlns:a16="http://schemas.microsoft.com/office/drawing/2014/main" id="{7B9B84B2-B4D1-469C-9B7D-5CB41C8B34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8C82EE-0159-4864-8414-99BFF3130E75}" type="slidenum">
              <a:rPr lang="tr-TR" smtClean="0"/>
              <a:t>‹#›</a:t>
            </a:fld>
            <a:endParaRPr lang="tr-TR"/>
          </a:p>
        </p:txBody>
      </p:sp>
    </p:spTree>
    <p:extLst>
      <p:ext uri="{BB962C8B-B14F-4D97-AF65-F5344CB8AC3E}">
        <p14:creationId xmlns:p14="http://schemas.microsoft.com/office/powerpoint/2010/main" val="697644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1.pn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hyperlink" Target="http://www.demirhayat.com.tr/" TargetMode="Externa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6.jpeg"/><Relationship Id="rId1" Type="http://schemas.openxmlformats.org/officeDocument/2006/relationships/slideLayout" Target="../slideLayouts/slideLayout1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hyperlink" Target="http://www.demirsaglik.com.tr/iletisim/anlasmali-kurumlar"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 xmlns:a16="http://schemas.microsoft.com/office/drawing/2014/main" id="{19245A10-7F37-4569-80D2-2F692931E30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8">
            <a:extLst>
              <a:ext uri="{FF2B5EF4-FFF2-40B4-BE49-F238E27FC236}">
                <a16:creationId xmlns="" xmlns:a16="http://schemas.microsoft.com/office/drawing/2014/main" id="{9267F70F-11C6-4597-9381-D0D80FC18F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06152" y="2355786"/>
            <a:ext cx="4985748" cy="353107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Başlık 1">
            <a:extLst>
              <a:ext uri="{FF2B5EF4-FFF2-40B4-BE49-F238E27FC236}">
                <a16:creationId xmlns="" xmlns:a16="http://schemas.microsoft.com/office/drawing/2014/main" id="{6D9DC2BD-7E2A-467F-9696-B05CE5FD9E72}"/>
              </a:ext>
            </a:extLst>
          </p:cNvPr>
          <p:cNvSpPr>
            <a:spLocks noGrp="1"/>
          </p:cNvSpPr>
          <p:nvPr>
            <p:ph type="title"/>
          </p:nvPr>
        </p:nvSpPr>
        <p:spPr>
          <a:xfrm>
            <a:off x="8256646" y="3333182"/>
            <a:ext cx="2567380" cy="874663"/>
          </a:xfrm>
        </p:spPr>
        <p:txBody>
          <a:bodyPr vert="horz" lIns="91440" tIns="45720" rIns="91440" bIns="45720" rtlCol="0" anchor="b">
            <a:normAutofit/>
          </a:bodyPr>
          <a:lstStyle/>
          <a:p>
            <a:r>
              <a:rPr lang="en-US" b="1" dirty="0">
                <a:solidFill>
                  <a:srgbClr val="FFFFFF"/>
                </a:solidFill>
              </a:rPr>
              <a:t>BİZ KİMİZ?</a:t>
            </a:r>
          </a:p>
        </p:txBody>
      </p:sp>
      <p:sp>
        <p:nvSpPr>
          <p:cNvPr id="26" name="Freeform 5">
            <a:extLst>
              <a:ext uri="{FF2B5EF4-FFF2-40B4-BE49-F238E27FC236}">
                <a16:creationId xmlns="" xmlns:a16="http://schemas.microsoft.com/office/drawing/2014/main" id="{2C20A93E-E407-4683-A405-147DE26132A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09782" y="1654168"/>
            <a:ext cx="822493" cy="4232692"/>
          </a:xfrm>
          <a:custGeom>
            <a:avLst/>
            <a:gdLst>
              <a:gd name="T0" fmla="*/ 491 w 491"/>
              <a:gd name="T1" fmla="*/ 2247 h 2732"/>
              <a:gd name="T2" fmla="*/ 0 w 491"/>
              <a:gd name="T3" fmla="*/ 2732 h 2732"/>
              <a:gd name="T4" fmla="*/ 0 w 491"/>
              <a:gd name="T5" fmla="*/ 486 h 2732"/>
              <a:gd name="T6" fmla="*/ 491 w 491"/>
              <a:gd name="T7" fmla="*/ 0 h 2732"/>
              <a:gd name="T8" fmla="*/ 491 w 491"/>
              <a:gd name="T9" fmla="*/ 2247 h 2732"/>
            </a:gdLst>
            <a:ahLst/>
            <a:cxnLst>
              <a:cxn ang="0">
                <a:pos x="T0" y="T1"/>
              </a:cxn>
              <a:cxn ang="0">
                <a:pos x="T2" y="T3"/>
              </a:cxn>
              <a:cxn ang="0">
                <a:pos x="T4" y="T5"/>
              </a:cxn>
              <a:cxn ang="0">
                <a:pos x="T6" y="T7"/>
              </a:cxn>
              <a:cxn ang="0">
                <a:pos x="T8" y="T9"/>
              </a:cxn>
            </a:cxnLst>
            <a:rect l="0" t="0" r="r" b="b"/>
            <a:pathLst>
              <a:path w="491" h="2732">
                <a:moveTo>
                  <a:pt x="491" y="2247"/>
                </a:moveTo>
                <a:lnTo>
                  <a:pt x="0" y="2732"/>
                </a:lnTo>
                <a:lnTo>
                  <a:pt x="0" y="486"/>
                </a:lnTo>
                <a:lnTo>
                  <a:pt x="491" y="0"/>
                </a:lnTo>
                <a:lnTo>
                  <a:pt x="491" y="224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 xmlns:a16="http://schemas.microsoft.com/office/drawing/2014/main" id="{9E8E3DD9-D235-48D9-A0EC-D6817EC84B7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544520" y="1311136"/>
            <a:ext cx="687754" cy="3820236"/>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7">
            <a:extLst>
              <a:ext uri="{FF2B5EF4-FFF2-40B4-BE49-F238E27FC236}">
                <a16:creationId xmlns="" xmlns:a16="http://schemas.microsoft.com/office/drawing/2014/main" id="{EA83A145-578D-4A0B-94A7-AEAB2027D7E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544520" y="1126737"/>
            <a:ext cx="347200" cy="3699705"/>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4" name="Resim 3" descr="çizim içeren bir resim&#10;&#10;Açıklama otomatik olarak oluşturuldu">
            <a:extLst>
              <a:ext uri="{FF2B5EF4-FFF2-40B4-BE49-F238E27FC236}">
                <a16:creationId xmlns="" xmlns:a16="http://schemas.microsoft.com/office/drawing/2014/main" id="{77BC73DC-B63A-4100-A2E9-B5BDEFAFA98A}"/>
              </a:ext>
            </a:extLst>
          </p:cNvPr>
          <p:cNvPicPr>
            <a:picLocks noChangeAspect="1"/>
          </p:cNvPicPr>
          <p:nvPr/>
        </p:nvPicPr>
        <p:blipFill>
          <a:blip r:embed="rId2"/>
          <a:stretch>
            <a:fillRect/>
          </a:stretch>
        </p:blipFill>
        <p:spPr>
          <a:xfrm>
            <a:off x="268007" y="2940784"/>
            <a:ext cx="5947516" cy="1901254"/>
          </a:xfrm>
          <a:prstGeom prst="rect">
            <a:avLst/>
          </a:prstGeom>
        </p:spPr>
      </p:pic>
    </p:spTree>
    <p:extLst>
      <p:ext uri="{BB962C8B-B14F-4D97-AF65-F5344CB8AC3E}">
        <p14:creationId xmlns:p14="http://schemas.microsoft.com/office/powerpoint/2010/main" val="2036492820"/>
      </p:ext>
    </p:extLst>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sim 22">
            <a:extLst>
              <a:ext uri="{FF2B5EF4-FFF2-40B4-BE49-F238E27FC236}">
                <a16:creationId xmlns="" xmlns:a16="http://schemas.microsoft.com/office/drawing/2014/main" id="{A5B24E7D-0753-4966-9934-29A18978675C}"/>
              </a:ext>
            </a:extLst>
          </p:cNvPr>
          <p:cNvPicPr>
            <a:picLocks noChangeAspect="1"/>
          </p:cNvPicPr>
          <p:nvPr/>
        </p:nvPicPr>
        <p:blipFill>
          <a:blip r:embed="rId2" cstate="print">
            <a:alphaModFix amt="35000"/>
            <a:extLst>
              <a:ext uri="{BEBA8EAE-BF5A-486C-A8C5-ECC9F3942E4B}">
                <a14:imgProps xmlns:a14="http://schemas.microsoft.com/office/drawing/2010/main">
                  <a14:imgLayer r:embed="rId3">
                    <a14:imgEffect>
                      <a14:saturation sat="94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object 2">
            <a:extLst>
              <a:ext uri="{FF2B5EF4-FFF2-40B4-BE49-F238E27FC236}">
                <a16:creationId xmlns="" xmlns:a16="http://schemas.microsoft.com/office/drawing/2014/main" id="{A28C236D-069D-4273-97CC-9129FD0515E2}"/>
              </a:ext>
            </a:extLst>
          </p:cNvPr>
          <p:cNvSpPr/>
          <p:nvPr/>
        </p:nvSpPr>
        <p:spPr>
          <a:xfrm>
            <a:off x="1902383" y="2569844"/>
            <a:ext cx="8592512" cy="0"/>
          </a:xfrm>
          <a:custGeom>
            <a:avLst/>
            <a:gdLst/>
            <a:ahLst/>
            <a:cxnLst/>
            <a:rect l="l" t="t" r="r" b="b"/>
            <a:pathLst>
              <a:path w="14177644">
                <a:moveTo>
                  <a:pt x="-79" y="178"/>
                </a:moveTo>
                <a:lnTo>
                  <a:pt x="14177207" y="178"/>
                </a:lnTo>
              </a:path>
            </a:pathLst>
          </a:custGeom>
          <a:ln w="4571">
            <a:solidFill>
              <a:srgbClr val="001F5F"/>
            </a:solidFill>
          </a:ln>
        </p:spPr>
        <p:txBody>
          <a:bodyPr wrap="square" lIns="0" tIns="0" rIns="0" bIns="0" rtlCol="0"/>
          <a:lstStyle/>
          <a:p>
            <a:endParaRPr sz="1091"/>
          </a:p>
        </p:txBody>
      </p:sp>
      <p:sp>
        <p:nvSpPr>
          <p:cNvPr id="11" name="object 3">
            <a:extLst>
              <a:ext uri="{FF2B5EF4-FFF2-40B4-BE49-F238E27FC236}">
                <a16:creationId xmlns="" xmlns:a16="http://schemas.microsoft.com/office/drawing/2014/main" id="{80445B24-308D-4801-BF0F-164A0FC2450D}"/>
              </a:ext>
            </a:extLst>
          </p:cNvPr>
          <p:cNvSpPr txBox="1">
            <a:spLocks/>
          </p:cNvSpPr>
          <p:nvPr/>
        </p:nvSpPr>
        <p:spPr>
          <a:xfrm>
            <a:off x="1902383" y="1757695"/>
            <a:ext cx="8833856" cy="500603"/>
          </a:xfrm>
          <a:prstGeom prst="rect">
            <a:avLst/>
          </a:prstGeom>
        </p:spPr>
        <p:txBody>
          <a:bodyPr vert="horz" wrap="square" lIns="0" tIns="8082"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077547" marR="3079" indent="-2070235">
              <a:lnSpc>
                <a:spcPct val="100000"/>
              </a:lnSpc>
              <a:spcBef>
                <a:spcPts val="64"/>
              </a:spcBef>
            </a:pPr>
            <a:r>
              <a:rPr lang="tr-TR" sz="3200" b="1" spc="-58" dirty="0">
                <a:solidFill>
                  <a:srgbClr val="001F5F"/>
                </a:solidFill>
                <a:latin typeface="+mn-lt"/>
                <a:cs typeface="Arial"/>
              </a:rPr>
              <a:t>Tamamlayıcı </a:t>
            </a:r>
            <a:r>
              <a:rPr lang="tr-TR" sz="3200" b="1" dirty="0">
                <a:solidFill>
                  <a:srgbClr val="001F5F"/>
                </a:solidFill>
                <a:latin typeface="+mn-lt"/>
                <a:cs typeface="Arial"/>
              </a:rPr>
              <a:t>Sağlık</a:t>
            </a:r>
            <a:r>
              <a:rPr lang="tr-TR" sz="3200" b="1" spc="-45" dirty="0">
                <a:solidFill>
                  <a:srgbClr val="001F5F"/>
                </a:solidFill>
                <a:latin typeface="+mn-lt"/>
                <a:cs typeface="Arial"/>
              </a:rPr>
              <a:t> </a:t>
            </a:r>
            <a:r>
              <a:rPr lang="tr-TR" sz="3200" b="1" spc="-9" dirty="0">
                <a:solidFill>
                  <a:srgbClr val="001F5F"/>
                </a:solidFill>
                <a:latin typeface="+mn-lt"/>
                <a:cs typeface="Arial"/>
              </a:rPr>
              <a:t>Sigortası</a:t>
            </a:r>
            <a:r>
              <a:rPr lang="tr-TR" sz="3200" b="1" spc="3" dirty="0">
                <a:solidFill>
                  <a:srgbClr val="001F5F"/>
                </a:solidFill>
                <a:latin typeface="+mn-lt"/>
                <a:cs typeface="Arial"/>
              </a:rPr>
              <a:t>nda Bilmeniz Gerekenler</a:t>
            </a:r>
            <a:endParaRPr lang="tr-TR" sz="3200" b="1" dirty="0">
              <a:latin typeface="+mn-lt"/>
              <a:cs typeface="Arial"/>
            </a:endParaRPr>
          </a:p>
        </p:txBody>
      </p:sp>
      <p:sp>
        <p:nvSpPr>
          <p:cNvPr id="13" name="object 6">
            <a:extLst>
              <a:ext uri="{FF2B5EF4-FFF2-40B4-BE49-F238E27FC236}">
                <a16:creationId xmlns="" xmlns:a16="http://schemas.microsoft.com/office/drawing/2014/main" id="{B4C40E97-5126-4240-B13A-907410119D64}"/>
              </a:ext>
            </a:extLst>
          </p:cNvPr>
          <p:cNvSpPr txBox="1"/>
          <p:nvPr/>
        </p:nvSpPr>
        <p:spPr>
          <a:xfrm>
            <a:off x="5087260" y="3114500"/>
            <a:ext cx="2198255" cy="1404991"/>
          </a:xfrm>
          <a:prstGeom prst="rect">
            <a:avLst/>
          </a:prstGeom>
        </p:spPr>
        <p:txBody>
          <a:bodyPr vert="horz" wrap="square" lIns="0" tIns="5388" rIns="0" bIns="0" rtlCol="0">
            <a:spAutoFit/>
          </a:bodyPr>
          <a:lstStyle/>
          <a:p>
            <a:pPr marL="7697" marR="3079">
              <a:lnSpc>
                <a:spcPct val="100899"/>
              </a:lnSpc>
              <a:spcBef>
                <a:spcPts val="61"/>
              </a:spcBef>
            </a:pPr>
            <a:r>
              <a:rPr sz="1788" spc="-97" dirty="0">
                <a:cs typeface="Arial"/>
              </a:rPr>
              <a:t>SGK anlaşmalı özel  sağlık kurumları,  seçeceğiniz en geniş ağ  yapısına sahip Platin  Network</a:t>
            </a:r>
          </a:p>
          <a:p>
            <a:pPr marL="7697" marR="3079">
              <a:spcBef>
                <a:spcPts val="61"/>
              </a:spcBef>
            </a:pPr>
            <a:r>
              <a:rPr sz="1788" spc="-97" dirty="0">
                <a:cs typeface="Arial"/>
              </a:rPr>
              <a:t>İle sınırlıdır.</a:t>
            </a:r>
          </a:p>
        </p:txBody>
      </p:sp>
      <p:sp>
        <p:nvSpPr>
          <p:cNvPr id="15" name="object 7">
            <a:extLst>
              <a:ext uri="{FF2B5EF4-FFF2-40B4-BE49-F238E27FC236}">
                <a16:creationId xmlns="" xmlns:a16="http://schemas.microsoft.com/office/drawing/2014/main" id="{E436CD2E-4546-4582-B5E6-9A8EB0036E77}"/>
              </a:ext>
            </a:extLst>
          </p:cNvPr>
          <p:cNvSpPr txBox="1"/>
          <p:nvPr/>
        </p:nvSpPr>
        <p:spPr>
          <a:xfrm>
            <a:off x="1939971" y="3112114"/>
            <a:ext cx="2703176" cy="1999023"/>
          </a:xfrm>
          <a:prstGeom prst="rect">
            <a:avLst/>
          </a:prstGeom>
        </p:spPr>
        <p:txBody>
          <a:bodyPr vert="horz" wrap="square" lIns="0" tIns="7697" rIns="0" bIns="0" rtlCol="0">
            <a:spAutoFit/>
          </a:bodyPr>
          <a:lstStyle/>
          <a:p>
            <a:pPr marL="7697" marR="3079">
              <a:spcBef>
                <a:spcPts val="61"/>
              </a:spcBef>
            </a:pPr>
            <a:r>
              <a:rPr sz="1788" spc="-97" dirty="0">
                <a:cs typeface="Arial"/>
              </a:rPr>
              <a:t>Sağlık</a:t>
            </a:r>
            <a:r>
              <a:rPr sz="1788" spc="-239" dirty="0">
                <a:cs typeface="Arial"/>
              </a:rPr>
              <a:t> </a:t>
            </a:r>
            <a:r>
              <a:rPr sz="1788" spc="-88" dirty="0">
                <a:cs typeface="Arial"/>
              </a:rPr>
              <a:t>Sigortası</a:t>
            </a:r>
            <a:r>
              <a:rPr sz="1788" spc="-218" dirty="0">
                <a:cs typeface="Arial"/>
              </a:rPr>
              <a:t> </a:t>
            </a:r>
            <a:r>
              <a:rPr sz="1788" spc="-73" dirty="0">
                <a:cs typeface="Arial"/>
              </a:rPr>
              <a:t>Genel</a:t>
            </a:r>
            <a:r>
              <a:rPr sz="1788" spc="-212" dirty="0">
                <a:cs typeface="Arial"/>
              </a:rPr>
              <a:t> </a:t>
            </a:r>
            <a:r>
              <a:rPr sz="1788" spc="-73" dirty="0">
                <a:cs typeface="Arial"/>
              </a:rPr>
              <a:t>Şartları  </a:t>
            </a:r>
            <a:r>
              <a:rPr sz="1788" spc="-67" dirty="0">
                <a:cs typeface="Arial"/>
              </a:rPr>
              <a:t>ve </a:t>
            </a:r>
            <a:r>
              <a:rPr sz="1788" spc="-69" dirty="0">
                <a:cs typeface="Arial"/>
              </a:rPr>
              <a:t>Demir </a:t>
            </a:r>
            <a:r>
              <a:rPr sz="1788" spc="-127" dirty="0">
                <a:cs typeface="Arial"/>
              </a:rPr>
              <a:t>Tamamlayıcı </a:t>
            </a:r>
            <a:r>
              <a:rPr sz="1788" spc="-97" dirty="0">
                <a:cs typeface="Arial"/>
              </a:rPr>
              <a:t>Sağlık  </a:t>
            </a:r>
            <a:r>
              <a:rPr sz="1788" spc="-85" dirty="0">
                <a:cs typeface="Arial"/>
              </a:rPr>
              <a:t>Sigortası </a:t>
            </a:r>
            <a:r>
              <a:rPr sz="1788" spc="-73" dirty="0">
                <a:cs typeface="Arial"/>
              </a:rPr>
              <a:t>özel </a:t>
            </a:r>
            <a:r>
              <a:rPr sz="1788" spc="-76" dirty="0">
                <a:cs typeface="Arial"/>
              </a:rPr>
              <a:t>şartlarında  </a:t>
            </a:r>
            <a:r>
              <a:rPr sz="1788" spc="-79" dirty="0">
                <a:cs typeface="Arial"/>
              </a:rPr>
              <a:t>bahsedilen </a:t>
            </a:r>
            <a:r>
              <a:rPr sz="1788" spc="-45" dirty="0">
                <a:cs typeface="Arial"/>
              </a:rPr>
              <a:t>‘</a:t>
            </a:r>
            <a:r>
              <a:rPr sz="2000" b="1" spc="-45" dirty="0">
                <a:cs typeface="Arial"/>
              </a:rPr>
              <a:t>’Teminat </a:t>
            </a:r>
            <a:r>
              <a:rPr sz="2000" b="1" spc="-3" dirty="0">
                <a:cs typeface="Arial"/>
              </a:rPr>
              <a:t>Dışı  </a:t>
            </a:r>
            <a:r>
              <a:rPr sz="2000" b="1" spc="-9" dirty="0">
                <a:cs typeface="Arial"/>
              </a:rPr>
              <a:t>Kalan </a:t>
            </a:r>
            <a:r>
              <a:rPr sz="2000" b="1" spc="-3" dirty="0">
                <a:cs typeface="Arial"/>
              </a:rPr>
              <a:t>Haller </a:t>
            </a:r>
            <a:r>
              <a:rPr sz="2000" spc="-39" dirty="0">
                <a:cs typeface="Arial"/>
              </a:rPr>
              <a:t>‘’  </a:t>
            </a:r>
            <a:r>
              <a:rPr sz="1788" spc="-85" dirty="0">
                <a:cs typeface="Arial"/>
              </a:rPr>
              <a:t>maddesinde </a:t>
            </a:r>
            <a:r>
              <a:rPr sz="1788" spc="-94" dirty="0">
                <a:cs typeface="Arial"/>
              </a:rPr>
              <a:t>geçen  </a:t>
            </a:r>
            <a:r>
              <a:rPr sz="1788" spc="-79" dirty="0">
                <a:cs typeface="Arial"/>
              </a:rPr>
              <a:t>rahatsızlıklar </a:t>
            </a:r>
            <a:r>
              <a:rPr sz="1788" spc="-109" dirty="0">
                <a:cs typeface="Arial"/>
              </a:rPr>
              <a:t>kapsam</a:t>
            </a:r>
            <a:r>
              <a:rPr sz="1788" spc="15" dirty="0">
                <a:cs typeface="Arial"/>
              </a:rPr>
              <a:t> </a:t>
            </a:r>
            <a:r>
              <a:rPr sz="1788" spc="-91" dirty="0">
                <a:cs typeface="Arial"/>
              </a:rPr>
              <a:t>dışıdır.</a:t>
            </a:r>
            <a:endParaRPr sz="1788" dirty="0">
              <a:cs typeface="Arial"/>
            </a:endParaRPr>
          </a:p>
        </p:txBody>
      </p:sp>
      <p:sp>
        <p:nvSpPr>
          <p:cNvPr id="17" name="object 8">
            <a:extLst>
              <a:ext uri="{FF2B5EF4-FFF2-40B4-BE49-F238E27FC236}">
                <a16:creationId xmlns="" xmlns:a16="http://schemas.microsoft.com/office/drawing/2014/main" id="{42E1FE8F-8247-4D5A-956C-6E8CD40C20C3}"/>
              </a:ext>
            </a:extLst>
          </p:cNvPr>
          <p:cNvSpPr txBox="1"/>
          <p:nvPr/>
        </p:nvSpPr>
        <p:spPr>
          <a:xfrm>
            <a:off x="7572164" y="3086946"/>
            <a:ext cx="1548245" cy="828275"/>
          </a:xfrm>
          <a:prstGeom prst="rect">
            <a:avLst/>
          </a:prstGeom>
        </p:spPr>
        <p:txBody>
          <a:bodyPr vert="horz" wrap="square" lIns="0" tIns="3464" rIns="0" bIns="0" rtlCol="0">
            <a:spAutoFit/>
          </a:bodyPr>
          <a:lstStyle/>
          <a:p>
            <a:pPr marL="7697" marR="3079">
              <a:lnSpc>
                <a:spcPct val="101299"/>
              </a:lnSpc>
              <a:spcBef>
                <a:spcPts val="61"/>
              </a:spcBef>
              <a:tabLst>
                <a:tab pos="535743" algn="l"/>
              </a:tabLst>
            </a:pPr>
            <a:r>
              <a:rPr sz="1788" spc="-97" dirty="0">
                <a:cs typeface="Arial"/>
              </a:rPr>
              <a:t>İlaç ve </a:t>
            </a:r>
            <a:r>
              <a:rPr sz="1788" spc="-97" dirty="0" err="1">
                <a:cs typeface="Arial"/>
              </a:rPr>
              <a:t>aşı</a:t>
            </a:r>
            <a:r>
              <a:rPr sz="1788" spc="-97" dirty="0">
                <a:cs typeface="Arial"/>
              </a:rPr>
              <a:t>  </a:t>
            </a:r>
            <a:r>
              <a:rPr sz="1788" spc="-97" dirty="0" err="1">
                <a:cs typeface="Arial"/>
              </a:rPr>
              <a:t>ürün</a:t>
            </a:r>
            <a:r>
              <a:rPr lang="tr-TR" sz="1788" spc="-97" dirty="0">
                <a:cs typeface="Arial"/>
              </a:rPr>
              <a:t> </a:t>
            </a:r>
            <a:r>
              <a:rPr sz="1788" spc="-97" dirty="0" err="1">
                <a:cs typeface="Arial"/>
              </a:rPr>
              <a:t>yapısından</a:t>
            </a:r>
            <a:r>
              <a:rPr sz="1788" spc="-97" dirty="0">
                <a:cs typeface="Arial"/>
              </a:rPr>
              <a:t> </a:t>
            </a:r>
            <a:r>
              <a:rPr sz="1788" spc="-97" dirty="0" err="1">
                <a:cs typeface="Arial"/>
              </a:rPr>
              <a:t>dolayı</a:t>
            </a:r>
            <a:r>
              <a:rPr sz="1788" spc="-97" dirty="0">
                <a:cs typeface="Arial"/>
              </a:rPr>
              <a:t> </a:t>
            </a:r>
            <a:r>
              <a:rPr sz="1788" spc="-97" dirty="0" err="1">
                <a:cs typeface="Arial"/>
              </a:rPr>
              <a:t>kapsam</a:t>
            </a:r>
            <a:r>
              <a:rPr sz="1788" spc="-97" dirty="0">
                <a:cs typeface="Arial"/>
              </a:rPr>
              <a:t> </a:t>
            </a:r>
            <a:r>
              <a:rPr sz="1788" spc="-97" dirty="0" err="1">
                <a:cs typeface="Arial"/>
              </a:rPr>
              <a:t>dışıdır</a:t>
            </a:r>
            <a:r>
              <a:rPr sz="1788" spc="-97" dirty="0">
                <a:cs typeface="Arial"/>
              </a:rPr>
              <a:t>.</a:t>
            </a:r>
          </a:p>
        </p:txBody>
      </p:sp>
      <p:sp>
        <p:nvSpPr>
          <p:cNvPr id="18" name="object 10">
            <a:extLst>
              <a:ext uri="{FF2B5EF4-FFF2-40B4-BE49-F238E27FC236}">
                <a16:creationId xmlns="" xmlns:a16="http://schemas.microsoft.com/office/drawing/2014/main" id="{F4295AB9-FECB-4409-8B95-2A9DCCD6B448}"/>
              </a:ext>
            </a:extLst>
          </p:cNvPr>
          <p:cNvSpPr/>
          <p:nvPr/>
        </p:nvSpPr>
        <p:spPr>
          <a:xfrm>
            <a:off x="9643595" y="3192937"/>
            <a:ext cx="197427" cy="1291167"/>
          </a:xfrm>
          <a:custGeom>
            <a:avLst/>
            <a:gdLst/>
            <a:ahLst/>
            <a:cxnLst/>
            <a:rect l="l" t="t" r="r" b="b"/>
            <a:pathLst>
              <a:path w="325755" h="2130425">
                <a:moveTo>
                  <a:pt x="285991" y="0"/>
                </a:moveTo>
                <a:lnTo>
                  <a:pt x="33655" y="0"/>
                </a:lnTo>
                <a:lnTo>
                  <a:pt x="60198" y="1511261"/>
                </a:lnTo>
                <a:lnTo>
                  <a:pt x="258051" y="1511261"/>
                </a:lnTo>
                <a:lnTo>
                  <a:pt x="285991" y="0"/>
                </a:lnTo>
                <a:close/>
              </a:path>
              <a:path w="325755" h="2130425">
                <a:moveTo>
                  <a:pt x="325615" y="1969084"/>
                </a:moveTo>
                <a:lnTo>
                  <a:pt x="298310" y="1878914"/>
                </a:lnTo>
                <a:lnTo>
                  <a:pt x="251828" y="1832940"/>
                </a:lnTo>
                <a:lnTo>
                  <a:pt x="194678" y="1809064"/>
                </a:lnTo>
                <a:lnTo>
                  <a:pt x="162814" y="1806143"/>
                </a:lnTo>
                <a:lnTo>
                  <a:pt x="100330" y="1818081"/>
                </a:lnTo>
                <a:lnTo>
                  <a:pt x="47752" y="1853895"/>
                </a:lnTo>
                <a:lnTo>
                  <a:pt x="11938" y="1906473"/>
                </a:lnTo>
                <a:lnTo>
                  <a:pt x="0" y="1969084"/>
                </a:lnTo>
                <a:lnTo>
                  <a:pt x="2921" y="2001469"/>
                </a:lnTo>
                <a:lnTo>
                  <a:pt x="26797" y="2058733"/>
                </a:lnTo>
                <a:lnTo>
                  <a:pt x="72771" y="2103945"/>
                </a:lnTo>
                <a:lnTo>
                  <a:pt x="130302" y="2127440"/>
                </a:lnTo>
                <a:lnTo>
                  <a:pt x="162814" y="2130361"/>
                </a:lnTo>
                <a:lnTo>
                  <a:pt x="194678" y="2127440"/>
                </a:lnTo>
                <a:lnTo>
                  <a:pt x="251828" y="2103945"/>
                </a:lnTo>
                <a:lnTo>
                  <a:pt x="298310" y="2058733"/>
                </a:lnTo>
                <a:lnTo>
                  <a:pt x="322567" y="2001469"/>
                </a:lnTo>
                <a:lnTo>
                  <a:pt x="325615" y="1969084"/>
                </a:lnTo>
                <a:close/>
              </a:path>
            </a:pathLst>
          </a:custGeom>
          <a:solidFill>
            <a:srgbClr val="001F5F"/>
          </a:solidFill>
        </p:spPr>
        <p:txBody>
          <a:bodyPr wrap="square" lIns="0" tIns="0" rIns="0" bIns="0" rtlCol="0"/>
          <a:lstStyle/>
          <a:p>
            <a:endParaRPr sz="1091"/>
          </a:p>
        </p:txBody>
      </p:sp>
      <p:pic>
        <p:nvPicPr>
          <p:cNvPr id="19" name="Resim 18" descr="metin içeren bir resim&#10;&#10;Açıklama otomatik olarak oluşturuldu">
            <a:extLst>
              <a:ext uri="{FF2B5EF4-FFF2-40B4-BE49-F238E27FC236}">
                <a16:creationId xmlns="" xmlns:a16="http://schemas.microsoft.com/office/drawing/2014/main" id="{D9DC3E82-7AAF-427C-8701-E242FA287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extLst>
      <p:ext uri="{BB962C8B-B14F-4D97-AF65-F5344CB8AC3E}">
        <p14:creationId xmlns:p14="http://schemas.microsoft.com/office/powerpoint/2010/main" val="610443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Resim 16" descr="ölçü aleti içeren bir resim&#10;&#10;Açıklama otomatik olarak oluşturuldu">
            <a:extLst>
              <a:ext uri="{FF2B5EF4-FFF2-40B4-BE49-F238E27FC236}">
                <a16:creationId xmlns="" xmlns:a16="http://schemas.microsoft.com/office/drawing/2014/main" id="{72993C3B-DBCD-4C3A-8C97-A5260B74DA11}"/>
              </a:ext>
            </a:extLst>
          </p:cNvPr>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object 2"/>
          <p:cNvSpPr/>
          <p:nvPr/>
        </p:nvSpPr>
        <p:spPr>
          <a:xfrm>
            <a:off x="1835605" y="1375832"/>
            <a:ext cx="2384906" cy="1044864"/>
          </a:xfrm>
          <a:custGeom>
            <a:avLst/>
            <a:gdLst/>
            <a:ahLst/>
            <a:cxnLst/>
            <a:rect l="l" t="t" r="r" b="b"/>
            <a:pathLst>
              <a:path w="3935095" h="1724025">
                <a:moveTo>
                  <a:pt x="-76" y="1723816"/>
                </a:moveTo>
                <a:lnTo>
                  <a:pt x="3934791" y="1723816"/>
                </a:lnTo>
                <a:lnTo>
                  <a:pt x="3934791" y="216"/>
                </a:lnTo>
                <a:lnTo>
                  <a:pt x="-76" y="216"/>
                </a:lnTo>
                <a:lnTo>
                  <a:pt x="-76" y="1723816"/>
                </a:lnTo>
                <a:close/>
              </a:path>
            </a:pathLst>
          </a:custGeom>
          <a:ln w="10667">
            <a:solidFill>
              <a:srgbClr val="000000"/>
            </a:solidFill>
          </a:ln>
        </p:spPr>
        <p:txBody>
          <a:bodyPr wrap="square" lIns="0" tIns="0" rIns="0" bIns="0" rtlCol="0"/>
          <a:lstStyle/>
          <a:p>
            <a:endParaRPr sz="1091"/>
          </a:p>
        </p:txBody>
      </p:sp>
      <p:sp>
        <p:nvSpPr>
          <p:cNvPr id="3" name="object 3"/>
          <p:cNvSpPr txBox="1">
            <a:spLocks noGrp="1"/>
          </p:cNvSpPr>
          <p:nvPr>
            <p:ph type="title"/>
          </p:nvPr>
        </p:nvSpPr>
        <p:spPr>
          <a:xfrm>
            <a:off x="1189542" y="447537"/>
            <a:ext cx="3888731" cy="515664"/>
          </a:xfrm>
          <a:prstGeom prst="rect">
            <a:avLst/>
          </a:prstGeom>
        </p:spPr>
        <p:txBody>
          <a:bodyPr vert="horz" wrap="square" lIns="0" tIns="7312" rIns="0" bIns="0" rtlCol="0" anchor="ctr">
            <a:spAutoFit/>
          </a:bodyPr>
          <a:lstStyle/>
          <a:p>
            <a:pPr marL="7697" marR="3079" indent="544596">
              <a:lnSpc>
                <a:spcPct val="100000"/>
              </a:lnSpc>
              <a:spcBef>
                <a:spcPts val="58"/>
              </a:spcBef>
            </a:pPr>
            <a:r>
              <a:rPr sz="3303" b="1" spc="-6" dirty="0" err="1">
                <a:solidFill>
                  <a:srgbClr val="001F5F"/>
                </a:solidFill>
                <a:latin typeface="Arial"/>
                <a:cs typeface="Arial"/>
              </a:rPr>
              <a:t>Ürün</a:t>
            </a:r>
            <a:r>
              <a:rPr sz="3303" b="1" spc="-6" dirty="0">
                <a:solidFill>
                  <a:srgbClr val="001F5F"/>
                </a:solidFill>
                <a:latin typeface="Arial"/>
                <a:cs typeface="Arial"/>
              </a:rPr>
              <a:t> </a:t>
            </a:r>
            <a:r>
              <a:rPr sz="3303" b="1" spc="-406" dirty="0" err="1">
                <a:solidFill>
                  <a:srgbClr val="001F5F"/>
                </a:solidFill>
                <a:latin typeface="Arial"/>
                <a:cs typeface="Arial"/>
              </a:rPr>
              <a:t>T</a:t>
            </a:r>
            <a:r>
              <a:rPr sz="3303" b="1" spc="-45" dirty="0" err="1">
                <a:solidFill>
                  <a:srgbClr val="001F5F"/>
                </a:solidFill>
                <a:latin typeface="Arial"/>
                <a:cs typeface="Arial"/>
              </a:rPr>
              <a:t>e</a:t>
            </a:r>
            <a:r>
              <a:rPr sz="3303" b="1" spc="-39" dirty="0" err="1">
                <a:solidFill>
                  <a:srgbClr val="001F5F"/>
                </a:solidFill>
                <a:latin typeface="Arial"/>
                <a:cs typeface="Arial"/>
              </a:rPr>
              <a:t>m</a:t>
            </a:r>
            <a:r>
              <a:rPr sz="3303" b="1" spc="-42" dirty="0" err="1">
                <a:solidFill>
                  <a:srgbClr val="001F5F"/>
                </a:solidFill>
                <a:latin typeface="Arial"/>
                <a:cs typeface="Arial"/>
              </a:rPr>
              <a:t>i</a:t>
            </a:r>
            <a:r>
              <a:rPr sz="3303" b="1" spc="-45" dirty="0" err="1">
                <a:solidFill>
                  <a:srgbClr val="001F5F"/>
                </a:solidFill>
                <a:latin typeface="Arial"/>
                <a:cs typeface="Arial"/>
              </a:rPr>
              <a:t>na</a:t>
            </a:r>
            <a:r>
              <a:rPr sz="3303" b="1" spc="-39" dirty="0" err="1">
                <a:solidFill>
                  <a:srgbClr val="001F5F"/>
                </a:solidFill>
                <a:latin typeface="Arial"/>
                <a:cs typeface="Arial"/>
              </a:rPr>
              <a:t>t</a:t>
            </a:r>
            <a:r>
              <a:rPr sz="3303" b="1" spc="-42" dirty="0" err="1">
                <a:solidFill>
                  <a:srgbClr val="001F5F"/>
                </a:solidFill>
                <a:latin typeface="Arial"/>
                <a:cs typeface="Arial"/>
              </a:rPr>
              <a:t>l</a:t>
            </a:r>
            <a:r>
              <a:rPr sz="3303" b="1" spc="-45" dirty="0" err="1">
                <a:solidFill>
                  <a:srgbClr val="001F5F"/>
                </a:solidFill>
                <a:latin typeface="Arial"/>
                <a:cs typeface="Arial"/>
              </a:rPr>
              <a:t>a</a:t>
            </a:r>
            <a:r>
              <a:rPr sz="3303" b="1" spc="-39" dirty="0" err="1">
                <a:solidFill>
                  <a:srgbClr val="001F5F"/>
                </a:solidFill>
                <a:latin typeface="Arial"/>
                <a:cs typeface="Arial"/>
              </a:rPr>
              <a:t>r</a:t>
            </a:r>
            <a:r>
              <a:rPr sz="3303" b="1" spc="-3" dirty="0" err="1">
                <a:solidFill>
                  <a:srgbClr val="001F5F"/>
                </a:solidFill>
                <a:latin typeface="Arial"/>
                <a:cs typeface="Arial"/>
              </a:rPr>
              <a:t>ı</a:t>
            </a:r>
            <a:endParaRPr sz="3303" b="1" dirty="0">
              <a:latin typeface="Arial"/>
              <a:cs typeface="Arial"/>
            </a:endParaRPr>
          </a:p>
        </p:txBody>
      </p:sp>
      <p:sp>
        <p:nvSpPr>
          <p:cNvPr id="4" name="object 4"/>
          <p:cNvSpPr txBox="1"/>
          <p:nvPr/>
        </p:nvSpPr>
        <p:spPr>
          <a:xfrm>
            <a:off x="2359016" y="2217529"/>
            <a:ext cx="1549785" cy="190070"/>
          </a:xfrm>
          <a:prstGeom prst="rect">
            <a:avLst/>
          </a:prstGeom>
        </p:spPr>
        <p:txBody>
          <a:bodyPr vert="horz" wrap="square" lIns="0" tIns="8082" rIns="0" bIns="0" rtlCol="0">
            <a:spAutoFit/>
          </a:bodyPr>
          <a:lstStyle/>
          <a:p>
            <a:pPr marL="7697">
              <a:spcBef>
                <a:spcPts val="64"/>
              </a:spcBef>
            </a:pPr>
            <a:r>
              <a:rPr sz="1182" b="1" spc="36" dirty="0">
                <a:latin typeface="Arial"/>
                <a:cs typeface="Arial"/>
              </a:rPr>
              <a:t>Y</a:t>
            </a:r>
            <a:r>
              <a:rPr lang="tr-TR" sz="1182" b="1" spc="36" dirty="0">
                <a:latin typeface="Arial"/>
                <a:cs typeface="Arial"/>
              </a:rPr>
              <a:t>A</a:t>
            </a:r>
            <a:r>
              <a:rPr sz="1182" b="1" spc="36" dirty="0">
                <a:latin typeface="Arial"/>
                <a:cs typeface="Arial"/>
              </a:rPr>
              <a:t>TARA</a:t>
            </a:r>
            <a:r>
              <a:rPr sz="1182" b="1" dirty="0">
                <a:latin typeface="Arial"/>
                <a:cs typeface="Arial"/>
              </a:rPr>
              <a:t>K</a:t>
            </a:r>
            <a:r>
              <a:rPr sz="1182" b="1" spc="-100" dirty="0">
                <a:latin typeface="Arial"/>
                <a:cs typeface="Arial"/>
              </a:rPr>
              <a:t> </a:t>
            </a:r>
            <a:r>
              <a:rPr sz="1182" b="1" dirty="0">
                <a:latin typeface="Arial"/>
                <a:cs typeface="Arial"/>
              </a:rPr>
              <a:t>TEDAVİ</a:t>
            </a:r>
            <a:endParaRPr sz="1182" dirty="0">
              <a:latin typeface="Arial"/>
              <a:cs typeface="Arial"/>
            </a:endParaRPr>
          </a:p>
        </p:txBody>
      </p:sp>
      <p:sp>
        <p:nvSpPr>
          <p:cNvPr id="5" name="object 5"/>
          <p:cNvSpPr/>
          <p:nvPr/>
        </p:nvSpPr>
        <p:spPr>
          <a:xfrm>
            <a:off x="4685805" y="1286456"/>
            <a:ext cx="2570788" cy="1237673"/>
          </a:xfrm>
          <a:custGeom>
            <a:avLst/>
            <a:gdLst/>
            <a:ahLst/>
            <a:cxnLst/>
            <a:rect l="l" t="t" r="r" b="b"/>
            <a:pathLst>
              <a:path w="4241800" h="2042160">
                <a:moveTo>
                  <a:pt x="-197" y="2042325"/>
                </a:moveTo>
                <a:lnTo>
                  <a:pt x="4240987" y="2042325"/>
                </a:lnTo>
                <a:lnTo>
                  <a:pt x="4240987" y="216"/>
                </a:lnTo>
                <a:lnTo>
                  <a:pt x="-197" y="216"/>
                </a:lnTo>
                <a:lnTo>
                  <a:pt x="-197" y="2042325"/>
                </a:lnTo>
                <a:close/>
              </a:path>
            </a:pathLst>
          </a:custGeom>
          <a:ln w="10667">
            <a:solidFill>
              <a:srgbClr val="000000"/>
            </a:solidFill>
          </a:ln>
        </p:spPr>
        <p:txBody>
          <a:bodyPr wrap="square" lIns="0" tIns="0" rIns="0" bIns="0" rtlCol="0"/>
          <a:lstStyle/>
          <a:p>
            <a:endParaRPr sz="1091"/>
          </a:p>
        </p:txBody>
      </p:sp>
      <p:sp>
        <p:nvSpPr>
          <p:cNvPr id="6" name="object 6"/>
          <p:cNvSpPr txBox="1"/>
          <p:nvPr/>
        </p:nvSpPr>
        <p:spPr>
          <a:xfrm>
            <a:off x="5303245" y="2207944"/>
            <a:ext cx="1435485" cy="190070"/>
          </a:xfrm>
          <a:prstGeom prst="rect">
            <a:avLst/>
          </a:prstGeom>
        </p:spPr>
        <p:txBody>
          <a:bodyPr vert="horz" wrap="square" lIns="0" tIns="8082" rIns="0" bIns="0" rtlCol="0">
            <a:spAutoFit/>
          </a:bodyPr>
          <a:lstStyle/>
          <a:p>
            <a:pPr marL="7697">
              <a:spcBef>
                <a:spcPts val="64"/>
              </a:spcBef>
            </a:pPr>
            <a:r>
              <a:rPr sz="1182" b="1" spc="-9" dirty="0">
                <a:latin typeface="Arial"/>
                <a:cs typeface="Arial"/>
              </a:rPr>
              <a:t>AYA</a:t>
            </a:r>
            <a:r>
              <a:rPr sz="1182" b="1" spc="3" dirty="0">
                <a:latin typeface="Arial"/>
                <a:cs typeface="Arial"/>
              </a:rPr>
              <a:t>K</a:t>
            </a:r>
            <a:r>
              <a:rPr sz="1182" b="1" spc="24" dirty="0">
                <a:latin typeface="Arial"/>
                <a:cs typeface="Arial"/>
              </a:rPr>
              <a:t>TA</a:t>
            </a:r>
            <a:r>
              <a:rPr lang="tr-TR" sz="1182" b="1" spc="24" dirty="0">
                <a:latin typeface="Arial"/>
                <a:cs typeface="Arial"/>
              </a:rPr>
              <a:t> </a:t>
            </a:r>
            <a:r>
              <a:rPr sz="1182" b="1" spc="24" dirty="0">
                <a:latin typeface="Arial"/>
                <a:cs typeface="Arial"/>
              </a:rPr>
              <a:t>T</a:t>
            </a:r>
            <a:r>
              <a:rPr sz="1182" b="1" spc="3" dirty="0">
                <a:latin typeface="Arial"/>
                <a:cs typeface="Arial"/>
              </a:rPr>
              <a:t>EDAV</a:t>
            </a:r>
            <a:r>
              <a:rPr sz="1182" b="1" dirty="0">
                <a:latin typeface="Arial"/>
                <a:cs typeface="Arial"/>
              </a:rPr>
              <a:t>İ</a:t>
            </a:r>
            <a:endParaRPr sz="1182" dirty="0">
              <a:latin typeface="Arial"/>
              <a:cs typeface="Arial"/>
            </a:endParaRPr>
          </a:p>
        </p:txBody>
      </p:sp>
      <p:sp>
        <p:nvSpPr>
          <p:cNvPr id="7" name="object 7"/>
          <p:cNvSpPr/>
          <p:nvPr/>
        </p:nvSpPr>
        <p:spPr>
          <a:xfrm>
            <a:off x="2826133" y="1572231"/>
            <a:ext cx="508910" cy="514452"/>
          </a:xfrm>
          <a:prstGeom prst="rect">
            <a:avLst/>
          </a:prstGeom>
          <a:blipFill>
            <a:blip r:embed="rId3" cstate="print"/>
            <a:stretch>
              <a:fillRect/>
            </a:stretch>
          </a:blipFill>
        </p:spPr>
        <p:txBody>
          <a:bodyPr wrap="square" lIns="0" tIns="0" rIns="0" bIns="0" rtlCol="0"/>
          <a:lstStyle/>
          <a:p>
            <a:endParaRPr sz="1091"/>
          </a:p>
        </p:txBody>
      </p:sp>
      <p:sp>
        <p:nvSpPr>
          <p:cNvPr id="8" name="object 8"/>
          <p:cNvSpPr/>
          <p:nvPr/>
        </p:nvSpPr>
        <p:spPr>
          <a:xfrm>
            <a:off x="5724336" y="1530119"/>
            <a:ext cx="435945" cy="552320"/>
          </a:xfrm>
          <a:prstGeom prst="rect">
            <a:avLst/>
          </a:prstGeom>
          <a:blipFill>
            <a:blip r:embed="rId4" cstate="print"/>
            <a:stretch>
              <a:fillRect/>
            </a:stretch>
          </a:blipFill>
        </p:spPr>
        <p:txBody>
          <a:bodyPr wrap="square" lIns="0" tIns="0" rIns="0" bIns="0" rtlCol="0"/>
          <a:lstStyle/>
          <a:p>
            <a:endParaRPr sz="1091"/>
          </a:p>
        </p:txBody>
      </p:sp>
      <p:sp>
        <p:nvSpPr>
          <p:cNvPr id="9" name="object 9"/>
          <p:cNvSpPr/>
          <p:nvPr/>
        </p:nvSpPr>
        <p:spPr>
          <a:xfrm>
            <a:off x="7784728" y="1286456"/>
            <a:ext cx="2384136" cy="1227667"/>
          </a:xfrm>
          <a:custGeom>
            <a:avLst/>
            <a:gdLst/>
            <a:ahLst/>
            <a:cxnLst/>
            <a:rect l="l" t="t" r="r" b="b"/>
            <a:pathLst>
              <a:path w="3933825" h="2025650">
                <a:moveTo>
                  <a:pt x="-325" y="2025561"/>
                </a:moveTo>
                <a:lnTo>
                  <a:pt x="3933018" y="2025561"/>
                </a:lnTo>
                <a:lnTo>
                  <a:pt x="3933018" y="216"/>
                </a:lnTo>
                <a:lnTo>
                  <a:pt x="-325" y="216"/>
                </a:lnTo>
                <a:lnTo>
                  <a:pt x="-325" y="2025561"/>
                </a:lnTo>
                <a:close/>
              </a:path>
            </a:pathLst>
          </a:custGeom>
          <a:ln w="10667">
            <a:solidFill>
              <a:srgbClr val="000000"/>
            </a:solidFill>
          </a:ln>
        </p:spPr>
        <p:txBody>
          <a:bodyPr wrap="square" lIns="0" tIns="0" rIns="0" bIns="0" rtlCol="0"/>
          <a:lstStyle/>
          <a:p>
            <a:endParaRPr sz="1091"/>
          </a:p>
        </p:txBody>
      </p:sp>
      <p:sp>
        <p:nvSpPr>
          <p:cNvPr id="10" name="object 10"/>
          <p:cNvSpPr txBox="1"/>
          <p:nvPr/>
        </p:nvSpPr>
        <p:spPr>
          <a:xfrm>
            <a:off x="8594153" y="2156015"/>
            <a:ext cx="928965" cy="190070"/>
          </a:xfrm>
          <a:prstGeom prst="rect">
            <a:avLst/>
          </a:prstGeom>
        </p:spPr>
        <p:txBody>
          <a:bodyPr vert="horz" wrap="square" lIns="0" tIns="8082" rIns="0" bIns="0" rtlCol="0">
            <a:spAutoFit/>
          </a:bodyPr>
          <a:lstStyle/>
          <a:p>
            <a:pPr marL="7697">
              <a:spcBef>
                <a:spcPts val="64"/>
              </a:spcBef>
            </a:pPr>
            <a:r>
              <a:rPr lang="tr-TR" sz="1182" b="1" dirty="0">
                <a:latin typeface="Arial"/>
                <a:cs typeface="Arial"/>
              </a:rPr>
              <a:t>AMBULANS</a:t>
            </a:r>
            <a:endParaRPr sz="1182" dirty="0">
              <a:latin typeface="Arial"/>
              <a:cs typeface="Arial"/>
            </a:endParaRPr>
          </a:p>
        </p:txBody>
      </p:sp>
      <p:sp>
        <p:nvSpPr>
          <p:cNvPr id="11" name="object 11"/>
          <p:cNvSpPr txBox="1"/>
          <p:nvPr/>
        </p:nvSpPr>
        <p:spPr>
          <a:xfrm>
            <a:off x="1891224" y="2633013"/>
            <a:ext cx="2588011" cy="4477449"/>
          </a:xfrm>
          <a:prstGeom prst="rect">
            <a:avLst/>
          </a:prstGeom>
        </p:spPr>
        <p:txBody>
          <a:bodyPr vert="horz" wrap="square" lIns="0" tIns="6927" rIns="0" bIns="0" rtlCol="0">
            <a:spAutoFit/>
          </a:bodyPr>
          <a:lstStyle/>
          <a:p>
            <a:pPr marL="7697" marR="3079">
              <a:lnSpc>
                <a:spcPct val="100400"/>
              </a:lnSpc>
              <a:spcBef>
                <a:spcPts val="55"/>
              </a:spcBef>
              <a:tabLst>
                <a:tab pos="412200" algn="l"/>
                <a:tab pos="778984" algn="l"/>
                <a:tab pos="807465" algn="l"/>
                <a:tab pos="939476" algn="l"/>
                <a:tab pos="1194647" algn="l"/>
                <a:tab pos="1527178" algn="l"/>
                <a:tab pos="1577981" algn="l"/>
                <a:tab pos="1731931" algn="l"/>
                <a:tab pos="1824300" algn="l"/>
              </a:tabLst>
            </a:pPr>
            <a:r>
              <a:rPr sz="1600" dirty="0">
                <a:cs typeface="Arial Black"/>
              </a:rPr>
              <a:t>24</a:t>
            </a:r>
            <a:r>
              <a:rPr lang="tr-TR" sz="1600" dirty="0">
                <a:cs typeface="Arial Black"/>
              </a:rPr>
              <a:t> </a:t>
            </a:r>
            <a:r>
              <a:rPr sz="1600" dirty="0" err="1">
                <a:cs typeface="Arial Black"/>
              </a:rPr>
              <a:t>saatten</a:t>
            </a:r>
            <a:r>
              <a:rPr lang="tr-TR" sz="1600" dirty="0">
                <a:cs typeface="Arial Black"/>
              </a:rPr>
              <a:t> </a:t>
            </a:r>
            <a:r>
              <a:rPr sz="1600" dirty="0" err="1">
                <a:cs typeface="Arial Black"/>
              </a:rPr>
              <a:t>az</a:t>
            </a:r>
            <a:r>
              <a:rPr lang="tr-TR" sz="1600" dirty="0">
                <a:cs typeface="Arial Black"/>
              </a:rPr>
              <a:t> </a:t>
            </a:r>
            <a:r>
              <a:rPr sz="1600" dirty="0" err="1">
                <a:cs typeface="Arial Black"/>
              </a:rPr>
              <a:t>olmamak</a:t>
            </a:r>
            <a:r>
              <a:rPr sz="1600" dirty="0">
                <a:cs typeface="Arial Black"/>
              </a:rPr>
              <a:t>  şartıyla hastanelerde </a:t>
            </a:r>
            <a:r>
              <a:rPr sz="1600" dirty="0" err="1">
                <a:cs typeface="Arial Black"/>
              </a:rPr>
              <a:t>yatması</a:t>
            </a:r>
            <a:r>
              <a:rPr sz="1600" dirty="0">
                <a:cs typeface="Arial Black"/>
              </a:rPr>
              <a:t>  </a:t>
            </a:r>
            <a:r>
              <a:rPr sz="1600" dirty="0" err="1">
                <a:cs typeface="Arial Black"/>
              </a:rPr>
              <a:t>gereken</a:t>
            </a:r>
            <a:r>
              <a:rPr lang="tr-TR" sz="1600" dirty="0">
                <a:cs typeface="Arial Black"/>
              </a:rPr>
              <a:t> </a:t>
            </a:r>
            <a:r>
              <a:rPr sz="1600" dirty="0" err="1">
                <a:cs typeface="Arial Black"/>
              </a:rPr>
              <a:t>hastalıklar</a:t>
            </a:r>
            <a:r>
              <a:rPr sz="1600" dirty="0">
                <a:cs typeface="Arial Black"/>
              </a:rPr>
              <a:t>,</a:t>
            </a:r>
            <a:r>
              <a:rPr lang="tr-TR" sz="1600" dirty="0">
                <a:cs typeface="Arial Black"/>
              </a:rPr>
              <a:t>  </a:t>
            </a:r>
            <a:r>
              <a:rPr sz="1600" dirty="0" err="1">
                <a:cs typeface="Arial Black"/>
              </a:rPr>
              <a:t>yatarak</a:t>
            </a:r>
            <a:r>
              <a:rPr sz="1600" dirty="0">
                <a:cs typeface="Arial Black"/>
              </a:rPr>
              <a:t>  tedavi </a:t>
            </a:r>
            <a:r>
              <a:rPr sz="1600" dirty="0" err="1">
                <a:cs typeface="Arial Black"/>
              </a:rPr>
              <a:t>sigorta</a:t>
            </a:r>
            <a:r>
              <a:rPr sz="1600" dirty="0">
                <a:cs typeface="Arial Black"/>
              </a:rPr>
              <a:t> </a:t>
            </a:r>
            <a:r>
              <a:rPr sz="1600" dirty="0" err="1">
                <a:cs typeface="Arial Black"/>
              </a:rPr>
              <a:t>kısmına</a:t>
            </a:r>
            <a:r>
              <a:rPr lang="tr-TR" sz="1600" dirty="0">
                <a:cs typeface="Arial Black"/>
              </a:rPr>
              <a:t> </a:t>
            </a:r>
            <a:r>
              <a:rPr sz="1600" dirty="0" err="1">
                <a:cs typeface="Arial Black"/>
              </a:rPr>
              <a:t>giriyor</a:t>
            </a:r>
            <a:r>
              <a:rPr sz="1600" dirty="0">
                <a:cs typeface="Arial Black"/>
              </a:rPr>
              <a:t>.  </a:t>
            </a:r>
            <a:r>
              <a:rPr sz="1600" dirty="0" err="1">
                <a:cs typeface="Arial Black"/>
              </a:rPr>
              <a:t>Eğe</a:t>
            </a:r>
            <a:r>
              <a:rPr lang="tr-TR" sz="1600" dirty="0">
                <a:cs typeface="Arial Black"/>
              </a:rPr>
              <a:t>r </a:t>
            </a:r>
            <a:r>
              <a:rPr sz="1600" dirty="0" err="1">
                <a:cs typeface="Arial Black"/>
              </a:rPr>
              <a:t>yatarak</a:t>
            </a:r>
            <a:r>
              <a:rPr sz="1600" dirty="0">
                <a:cs typeface="Arial Black"/>
              </a:rPr>
              <a:t>		</a:t>
            </a:r>
            <a:r>
              <a:rPr sz="1600" dirty="0" err="1">
                <a:cs typeface="Arial Black"/>
              </a:rPr>
              <a:t>tedavi</a:t>
            </a:r>
            <a:r>
              <a:rPr sz="1600" dirty="0">
                <a:cs typeface="Arial Black"/>
              </a:rPr>
              <a:t>  </a:t>
            </a:r>
            <a:r>
              <a:rPr sz="1600" dirty="0" err="1">
                <a:cs typeface="Arial Black"/>
              </a:rPr>
              <a:t>yöntemini</a:t>
            </a:r>
            <a:r>
              <a:rPr lang="tr-TR" sz="1600" dirty="0">
                <a:cs typeface="Arial Black"/>
              </a:rPr>
              <a:t> </a:t>
            </a:r>
            <a:r>
              <a:rPr sz="1600" dirty="0" err="1">
                <a:cs typeface="Arial Black"/>
              </a:rPr>
              <a:t>tercih</a:t>
            </a:r>
            <a:r>
              <a:rPr lang="tr-TR" sz="1600" dirty="0">
                <a:cs typeface="Arial Black"/>
              </a:rPr>
              <a:t> </a:t>
            </a:r>
            <a:r>
              <a:rPr sz="1600" dirty="0" err="1">
                <a:cs typeface="Arial Black"/>
              </a:rPr>
              <a:t>ettiyseniz</a:t>
            </a:r>
            <a:r>
              <a:rPr lang="tr-TR" sz="1600" dirty="0">
                <a:cs typeface="Arial Black"/>
              </a:rPr>
              <a:t> özel sağlık sigortanız sizin  tedavi masraflarınızla birlikte  bütün acil ihtiyaçlarınızı  karşılıyor. Yatarak tedaviden yararlanmanız için  hastanenin size yatış vermesi  ve 3 aylık bekleme süresinin  dolmuş olması gerekiyor. </a:t>
            </a:r>
          </a:p>
          <a:p>
            <a:pPr marL="7697" marR="3079">
              <a:lnSpc>
                <a:spcPct val="100400"/>
              </a:lnSpc>
              <a:spcBef>
                <a:spcPts val="55"/>
              </a:spcBef>
              <a:tabLst>
                <a:tab pos="412200" algn="l"/>
                <a:tab pos="778984" algn="l"/>
                <a:tab pos="807465" algn="l"/>
                <a:tab pos="939476" algn="l"/>
                <a:tab pos="1194647" algn="l"/>
                <a:tab pos="1527178" algn="l"/>
                <a:tab pos="1577981" algn="l"/>
                <a:tab pos="1731931" algn="l"/>
                <a:tab pos="1824300" algn="l"/>
              </a:tabLst>
            </a:pPr>
            <a:r>
              <a:rPr lang="tr-TR" sz="1600" dirty="0">
                <a:cs typeface="Arial Black"/>
              </a:rPr>
              <a:t>***</a:t>
            </a:r>
            <a:r>
              <a:rPr lang="tr-TR" sz="1600" dirty="0" err="1">
                <a:cs typeface="Arial Black"/>
              </a:rPr>
              <a:t>Covid</a:t>
            </a:r>
            <a:r>
              <a:rPr lang="tr-TR" sz="1600" dirty="0">
                <a:cs typeface="Arial Black"/>
              </a:rPr>
              <a:t> 19 teminatı 25.000 </a:t>
            </a:r>
            <a:r>
              <a:rPr lang="tr-TR" sz="1600" dirty="0" err="1">
                <a:cs typeface="Arial Black"/>
              </a:rPr>
              <a:t>tl</a:t>
            </a:r>
            <a:r>
              <a:rPr lang="tr-TR" sz="1600" dirty="0">
                <a:cs typeface="Arial Black"/>
              </a:rPr>
              <a:t> ye kadar karşılanmaktadır.***</a:t>
            </a:r>
          </a:p>
          <a:p>
            <a:pPr marL="7697" marR="3079">
              <a:lnSpc>
                <a:spcPct val="100400"/>
              </a:lnSpc>
              <a:spcBef>
                <a:spcPts val="55"/>
              </a:spcBef>
              <a:tabLst>
                <a:tab pos="412200" algn="l"/>
                <a:tab pos="778984" algn="l"/>
                <a:tab pos="807465" algn="l"/>
                <a:tab pos="939476" algn="l"/>
                <a:tab pos="1194647" algn="l"/>
                <a:tab pos="1527178" algn="l"/>
                <a:tab pos="1577981" algn="l"/>
                <a:tab pos="1731931" algn="l"/>
                <a:tab pos="1824300" algn="l"/>
              </a:tabLst>
            </a:pPr>
            <a:endParaRPr lang="tr-TR" sz="1600" dirty="0">
              <a:cs typeface="Arial Black"/>
            </a:endParaRPr>
          </a:p>
          <a:p>
            <a:pPr marL="7697" marR="3079">
              <a:lnSpc>
                <a:spcPct val="100400"/>
              </a:lnSpc>
              <a:spcBef>
                <a:spcPts val="55"/>
              </a:spcBef>
              <a:tabLst>
                <a:tab pos="412200" algn="l"/>
                <a:tab pos="778984" algn="l"/>
                <a:tab pos="807465" algn="l"/>
                <a:tab pos="939476" algn="l"/>
                <a:tab pos="1194647" algn="l"/>
                <a:tab pos="1527178" algn="l"/>
                <a:tab pos="1577981" algn="l"/>
                <a:tab pos="1731931" algn="l"/>
                <a:tab pos="1824300" algn="l"/>
              </a:tabLst>
            </a:pPr>
            <a:endParaRPr sz="1600" dirty="0">
              <a:cs typeface="Arial Black"/>
            </a:endParaRPr>
          </a:p>
        </p:txBody>
      </p:sp>
      <p:sp>
        <p:nvSpPr>
          <p:cNvPr id="14" name="object 14"/>
          <p:cNvSpPr txBox="1"/>
          <p:nvPr/>
        </p:nvSpPr>
        <p:spPr>
          <a:xfrm>
            <a:off x="4757254" y="2697362"/>
            <a:ext cx="2758594" cy="4088376"/>
          </a:xfrm>
          <a:prstGeom prst="rect">
            <a:avLst/>
          </a:prstGeom>
        </p:spPr>
        <p:txBody>
          <a:bodyPr vert="horz" wrap="square" lIns="0" tIns="7697" rIns="0" bIns="0" rtlCol="0">
            <a:spAutoFit/>
          </a:bodyPr>
          <a:lstStyle/>
          <a:p>
            <a:pPr marL="188588">
              <a:spcBef>
                <a:spcPts val="61"/>
              </a:spcBef>
            </a:pPr>
            <a:r>
              <a:rPr sz="1600" dirty="0" err="1"/>
              <a:t>Ayakta</a:t>
            </a:r>
            <a:r>
              <a:rPr lang="tr-TR" sz="1600" dirty="0"/>
              <a:t> </a:t>
            </a:r>
            <a:r>
              <a:rPr sz="1600" dirty="0" err="1"/>
              <a:t>tedavi</a:t>
            </a:r>
            <a:r>
              <a:rPr sz="1600" dirty="0"/>
              <a:t>, </a:t>
            </a:r>
            <a:r>
              <a:rPr sz="1600" dirty="0" err="1"/>
              <a:t>yatarak</a:t>
            </a:r>
            <a:r>
              <a:rPr lang="tr-TR" sz="1600" dirty="0"/>
              <a:t> </a:t>
            </a:r>
            <a:r>
              <a:rPr sz="1600" dirty="0" err="1"/>
              <a:t>tedavinin</a:t>
            </a:r>
            <a:r>
              <a:rPr lang="tr-TR" sz="1600" dirty="0"/>
              <a:t> k</a:t>
            </a:r>
            <a:r>
              <a:rPr sz="1600" dirty="0" err="1"/>
              <a:t>ullanılmadığı</a:t>
            </a:r>
            <a:r>
              <a:rPr lang="tr-TR" sz="1600" dirty="0"/>
              <a:t> durumlarda </a:t>
            </a:r>
            <a:r>
              <a:rPr sz="1600" dirty="0" err="1"/>
              <a:t>karşımıza</a:t>
            </a:r>
            <a:r>
              <a:rPr sz="1600" dirty="0"/>
              <a:t> çıkıyor. </a:t>
            </a:r>
            <a:r>
              <a:rPr lang="tr-TR" sz="1600" dirty="0"/>
              <a:t>Örneğin MR çektirmek</a:t>
            </a:r>
            <a:r>
              <a:rPr sz="1600" dirty="0"/>
              <a:t>, kan tahlili </a:t>
            </a:r>
            <a:r>
              <a:rPr sz="1600" dirty="0" err="1"/>
              <a:t>yaptırmak</a:t>
            </a:r>
            <a:r>
              <a:rPr sz="1600" dirty="0"/>
              <a:t>  </a:t>
            </a:r>
            <a:r>
              <a:rPr sz="1600" dirty="0" err="1"/>
              <a:t>gibi</a:t>
            </a:r>
            <a:r>
              <a:rPr lang="tr-TR" sz="1600" dirty="0"/>
              <a:t>  </a:t>
            </a:r>
            <a:r>
              <a:rPr sz="1600" dirty="0"/>
              <a:t>24</a:t>
            </a:r>
            <a:r>
              <a:rPr lang="tr-TR" sz="1600" dirty="0"/>
              <a:t> </a:t>
            </a:r>
            <a:r>
              <a:rPr sz="1600" dirty="0" err="1"/>
              <a:t>saatten</a:t>
            </a:r>
            <a:r>
              <a:rPr lang="tr-TR" sz="1600" dirty="0"/>
              <a:t> </a:t>
            </a:r>
            <a:r>
              <a:rPr sz="1600" dirty="0" err="1"/>
              <a:t>az</a:t>
            </a:r>
            <a:r>
              <a:rPr lang="tr-TR" sz="1600" dirty="0"/>
              <a:t> </a:t>
            </a:r>
            <a:r>
              <a:rPr sz="1600" dirty="0" err="1"/>
              <a:t>sürecek</a:t>
            </a:r>
            <a:r>
              <a:rPr sz="1600" dirty="0"/>
              <a:t> </a:t>
            </a:r>
            <a:r>
              <a:rPr sz="1600" dirty="0" err="1"/>
              <a:t>olan</a:t>
            </a:r>
            <a:r>
              <a:rPr lang="tr-TR" sz="1600" dirty="0"/>
              <a:t> </a:t>
            </a:r>
            <a:r>
              <a:rPr sz="1600" dirty="0" err="1"/>
              <a:t>tedaviler</a:t>
            </a:r>
            <a:r>
              <a:rPr sz="1600" dirty="0"/>
              <a:t> bu kategoriye giriyor.  Her bir muayene işlemi ve ilişkili  diğer işlemler 1 </a:t>
            </a:r>
            <a:r>
              <a:rPr sz="1600" dirty="0" err="1"/>
              <a:t>adet</a:t>
            </a:r>
            <a:r>
              <a:rPr sz="1600" dirty="0"/>
              <a:t> </a:t>
            </a:r>
            <a:r>
              <a:rPr sz="1600" dirty="0" err="1"/>
              <a:t>olarak</a:t>
            </a:r>
            <a:r>
              <a:rPr lang="tr-TR" sz="1600" dirty="0"/>
              <a:t> </a:t>
            </a:r>
            <a:r>
              <a:rPr sz="1600" dirty="0" err="1"/>
              <a:t>değerlendirilir</a:t>
            </a:r>
            <a:r>
              <a:rPr sz="1600" dirty="0"/>
              <a:t>.</a:t>
            </a:r>
          </a:p>
          <a:p>
            <a:pPr marL="293658" indent="-286346">
              <a:spcBef>
                <a:spcPts val="1094"/>
              </a:spcBef>
              <a:buFont typeface="Arial"/>
              <a:buChar char="•"/>
              <a:tabLst>
                <a:tab pos="293658" algn="l"/>
                <a:tab pos="294043" algn="l"/>
              </a:tabLst>
            </a:pPr>
            <a:r>
              <a:rPr sz="1600" dirty="0"/>
              <a:t>Doktor muayene</a:t>
            </a:r>
          </a:p>
          <a:p>
            <a:pPr marL="293658" indent="-286346">
              <a:buFont typeface="Arial"/>
              <a:buChar char="•"/>
              <a:tabLst>
                <a:tab pos="293658" algn="l"/>
                <a:tab pos="294043" algn="l"/>
              </a:tabLst>
            </a:pPr>
            <a:r>
              <a:rPr sz="1600" dirty="0"/>
              <a:t>Laboratuvar hizmetleri</a:t>
            </a:r>
          </a:p>
          <a:p>
            <a:pPr marL="293658" indent="-286346">
              <a:buFont typeface="Arial"/>
              <a:buChar char="•"/>
              <a:tabLst>
                <a:tab pos="293658" algn="l"/>
                <a:tab pos="294043" algn="l"/>
              </a:tabLst>
            </a:pPr>
            <a:r>
              <a:rPr sz="1600" dirty="0" err="1"/>
              <a:t>Görüntüleme</a:t>
            </a:r>
            <a:r>
              <a:rPr sz="1600" dirty="0"/>
              <a:t> ve</a:t>
            </a:r>
            <a:r>
              <a:rPr lang="tr-TR" sz="1600" dirty="0"/>
              <a:t> </a:t>
            </a:r>
            <a:r>
              <a:rPr sz="1600" dirty="0" err="1"/>
              <a:t>tanı</a:t>
            </a:r>
            <a:r>
              <a:rPr lang="tr-TR" sz="1600" dirty="0"/>
              <a:t> </a:t>
            </a:r>
            <a:r>
              <a:rPr sz="1600" dirty="0" err="1"/>
              <a:t>yöntemleri</a:t>
            </a:r>
            <a:endParaRPr sz="1600" dirty="0"/>
          </a:p>
          <a:p>
            <a:pPr marL="293658" indent="-286346">
              <a:buFont typeface="Arial"/>
              <a:buChar char="•"/>
              <a:tabLst>
                <a:tab pos="293658" algn="l"/>
                <a:tab pos="294043" algn="l"/>
              </a:tabLst>
            </a:pPr>
            <a:r>
              <a:rPr sz="1600" dirty="0"/>
              <a:t>Modern </a:t>
            </a:r>
            <a:r>
              <a:rPr sz="1600" dirty="0" err="1"/>
              <a:t>teşhis</a:t>
            </a:r>
            <a:r>
              <a:rPr sz="1600" dirty="0"/>
              <a:t> </a:t>
            </a:r>
            <a:r>
              <a:rPr sz="1600" dirty="0" err="1"/>
              <a:t>yöntemleri</a:t>
            </a:r>
            <a:endParaRPr lang="tr-TR" sz="1600" dirty="0"/>
          </a:p>
          <a:p>
            <a:pPr marL="293658" indent="-286346">
              <a:buFont typeface="Arial"/>
              <a:buChar char="•"/>
              <a:tabLst>
                <a:tab pos="293658" algn="l"/>
                <a:tab pos="294043" algn="l"/>
              </a:tabLst>
            </a:pPr>
            <a:r>
              <a:rPr lang="tr-TR" sz="1600" dirty="0"/>
              <a:t>Fizik Tedavi</a:t>
            </a:r>
            <a:endParaRPr sz="1600" dirty="0"/>
          </a:p>
        </p:txBody>
      </p:sp>
      <p:sp>
        <p:nvSpPr>
          <p:cNvPr id="15" name="object 15"/>
          <p:cNvSpPr txBox="1"/>
          <p:nvPr/>
        </p:nvSpPr>
        <p:spPr>
          <a:xfrm>
            <a:off x="7938206" y="2800367"/>
            <a:ext cx="2340648" cy="1977542"/>
          </a:xfrm>
          <a:prstGeom prst="rect">
            <a:avLst/>
          </a:prstGeom>
        </p:spPr>
        <p:txBody>
          <a:bodyPr vert="horz" wrap="square" lIns="0" tIns="7697" rIns="0" bIns="0" rtlCol="0">
            <a:spAutoFit/>
          </a:bodyPr>
          <a:lstStyle/>
          <a:p>
            <a:pPr marL="7697" marR="3079">
              <a:spcBef>
                <a:spcPts val="61"/>
              </a:spcBef>
            </a:pPr>
            <a:r>
              <a:rPr lang="tr-TR" sz="1600" dirty="0"/>
              <a:t>Ambulans talebi Demir Sağlık Provizyon Merkezi telefonundan (0850 252 04 04 ) talep edilir. Ambulans teminatı sadece kara ambulansı için geçerli olup , deniz ve hava ambulansı teminat dışıdır.</a:t>
            </a:r>
            <a:endParaRPr sz="1600" dirty="0"/>
          </a:p>
        </p:txBody>
      </p:sp>
      <p:grpSp>
        <p:nvGrpSpPr>
          <p:cNvPr id="23" name="object 23"/>
          <p:cNvGrpSpPr/>
          <p:nvPr/>
        </p:nvGrpSpPr>
        <p:grpSpPr>
          <a:xfrm>
            <a:off x="8811350" y="1733959"/>
            <a:ext cx="327121" cy="228215"/>
            <a:chOff x="14584680" y="3480530"/>
            <a:chExt cx="539750" cy="376555"/>
          </a:xfrm>
        </p:grpSpPr>
        <p:sp>
          <p:nvSpPr>
            <p:cNvPr id="24" name="object 24"/>
            <p:cNvSpPr/>
            <p:nvPr/>
          </p:nvSpPr>
          <p:spPr>
            <a:xfrm>
              <a:off x="14599157" y="3624547"/>
              <a:ext cx="510540" cy="217804"/>
            </a:xfrm>
            <a:custGeom>
              <a:avLst/>
              <a:gdLst/>
              <a:ahLst/>
              <a:cxnLst/>
              <a:rect l="l" t="t" r="r" b="b"/>
              <a:pathLst>
                <a:path w="510540" h="217804">
                  <a:moveTo>
                    <a:pt x="403861" y="194"/>
                  </a:moveTo>
                  <a:lnTo>
                    <a:pt x="233686" y="194"/>
                  </a:lnTo>
                  <a:lnTo>
                    <a:pt x="146312" y="194"/>
                  </a:lnTo>
                  <a:lnTo>
                    <a:pt x="114182" y="194"/>
                  </a:lnTo>
                  <a:lnTo>
                    <a:pt x="109483" y="194"/>
                  </a:lnTo>
                  <a:lnTo>
                    <a:pt x="66558" y="8830"/>
                  </a:lnTo>
                  <a:lnTo>
                    <a:pt x="31634" y="32578"/>
                  </a:lnTo>
                  <a:lnTo>
                    <a:pt x="8139" y="67883"/>
                  </a:lnTo>
                  <a:lnTo>
                    <a:pt x="-368" y="111189"/>
                  </a:lnTo>
                  <a:lnTo>
                    <a:pt x="8139" y="151955"/>
                  </a:lnTo>
                  <a:lnTo>
                    <a:pt x="31634" y="185990"/>
                  </a:lnTo>
                  <a:lnTo>
                    <a:pt x="66558" y="209231"/>
                  </a:lnTo>
                  <a:lnTo>
                    <a:pt x="109483" y="217866"/>
                  </a:lnTo>
                  <a:lnTo>
                    <a:pt x="136152" y="214183"/>
                  </a:lnTo>
                  <a:lnTo>
                    <a:pt x="160535" y="204024"/>
                  </a:lnTo>
                  <a:lnTo>
                    <a:pt x="181871" y="188403"/>
                  </a:lnTo>
                  <a:lnTo>
                    <a:pt x="199269" y="168338"/>
                  </a:lnTo>
                  <a:lnTo>
                    <a:pt x="265308" y="168338"/>
                  </a:lnTo>
                  <a:lnTo>
                    <a:pt x="299343" y="168338"/>
                  </a:lnTo>
                  <a:lnTo>
                    <a:pt x="311789" y="168338"/>
                  </a:lnTo>
                  <a:lnTo>
                    <a:pt x="313567" y="168338"/>
                  </a:lnTo>
                  <a:lnTo>
                    <a:pt x="331219" y="188403"/>
                  </a:lnTo>
                  <a:lnTo>
                    <a:pt x="352555" y="204024"/>
                  </a:lnTo>
                  <a:lnTo>
                    <a:pt x="376938" y="214183"/>
                  </a:lnTo>
                  <a:lnTo>
                    <a:pt x="403861" y="217866"/>
                  </a:lnTo>
                  <a:lnTo>
                    <a:pt x="444500" y="209231"/>
                  </a:lnTo>
                  <a:lnTo>
                    <a:pt x="478281" y="185990"/>
                  </a:lnTo>
                  <a:lnTo>
                    <a:pt x="501395" y="151955"/>
                  </a:lnTo>
                  <a:lnTo>
                    <a:pt x="510031" y="111189"/>
                  </a:lnTo>
                  <a:lnTo>
                    <a:pt x="501395" y="67883"/>
                  </a:lnTo>
                  <a:lnTo>
                    <a:pt x="478281" y="32578"/>
                  </a:lnTo>
                  <a:lnTo>
                    <a:pt x="444500" y="8830"/>
                  </a:lnTo>
                  <a:lnTo>
                    <a:pt x="403861" y="194"/>
                  </a:lnTo>
                </a:path>
              </a:pathLst>
            </a:custGeom>
            <a:ln w="28955">
              <a:solidFill>
                <a:srgbClr val="00B350"/>
              </a:solidFill>
            </a:ln>
          </p:spPr>
          <p:txBody>
            <a:bodyPr wrap="square" lIns="0" tIns="0" rIns="0" bIns="0" rtlCol="0"/>
            <a:lstStyle/>
            <a:p>
              <a:endParaRPr sz="1091"/>
            </a:p>
          </p:txBody>
        </p:sp>
        <p:sp>
          <p:nvSpPr>
            <p:cNvPr id="25" name="object 25"/>
            <p:cNvSpPr/>
            <p:nvPr/>
          </p:nvSpPr>
          <p:spPr>
            <a:xfrm>
              <a:off x="14626601" y="3650903"/>
              <a:ext cx="163830" cy="163830"/>
            </a:xfrm>
            <a:custGeom>
              <a:avLst/>
              <a:gdLst/>
              <a:ahLst/>
              <a:cxnLst/>
              <a:rect l="l" t="t" r="r" b="b"/>
              <a:pathLst>
                <a:path w="163830" h="163829">
                  <a:moveTo>
                    <a:pt x="82674" y="0"/>
                  </a:moveTo>
                  <a:lnTo>
                    <a:pt x="82674" y="163825"/>
                  </a:lnTo>
                </a:path>
                <a:path w="163830" h="163829">
                  <a:moveTo>
                    <a:pt x="0" y="85849"/>
                  </a:moveTo>
                  <a:lnTo>
                    <a:pt x="163698" y="85849"/>
                  </a:lnTo>
                </a:path>
              </a:pathLst>
            </a:custGeom>
            <a:ln w="30479">
              <a:solidFill>
                <a:srgbClr val="00B350"/>
              </a:solidFill>
            </a:ln>
          </p:spPr>
          <p:txBody>
            <a:bodyPr wrap="square" lIns="0" tIns="0" rIns="0" bIns="0" rtlCol="0"/>
            <a:lstStyle/>
            <a:p>
              <a:endParaRPr sz="1091"/>
            </a:p>
          </p:txBody>
        </p:sp>
        <p:sp>
          <p:nvSpPr>
            <p:cNvPr id="26" name="object 26"/>
            <p:cNvSpPr/>
            <p:nvPr/>
          </p:nvSpPr>
          <p:spPr>
            <a:xfrm>
              <a:off x="14928726" y="3659031"/>
              <a:ext cx="146300" cy="146300"/>
            </a:xfrm>
            <a:prstGeom prst="rect">
              <a:avLst/>
            </a:prstGeom>
            <a:blipFill>
              <a:blip r:embed="rId5" cstate="print"/>
              <a:stretch>
                <a:fillRect/>
              </a:stretch>
            </a:blipFill>
          </p:spPr>
          <p:txBody>
            <a:bodyPr wrap="square" lIns="0" tIns="0" rIns="0" bIns="0" rtlCol="0"/>
            <a:lstStyle/>
            <a:p>
              <a:endParaRPr sz="1091"/>
            </a:p>
          </p:txBody>
        </p:sp>
        <p:sp>
          <p:nvSpPr>
            <p:cNvPr id="27" name="object 27"/>
            <p:cNvSpPr/>
            <p:nvPr/>
          </p:nvSpPr>
          <p:spPr>
            <a:xfrm>
              <a:off x="14856713" y="3495007"/>
              <a:ext cx="115570" cy="128905"/>
            </a:xfrm>
            <a:custGeom>
              <a:avLst/>
              <a:gdLst/>
              <a:ahLst/>
              <a:cxnLst/>
              <a:rect l="l" t="t" r="r" b="b"/>
              <a:pathLst>
                <a:path w="115569" h="128904">
                  <a:moveTo>
                    <a:pt x="-375" y="129099"/>
                  </a:moveTo>
                  <a:lnTo>
                    <a:pt x="-375" y="80840"/>
                  </a:lnTo>
                  <a:lnTo>
                    <a:pt x="114937" y="80840"/>
                  </a:lnTo>
                  <a:lnTo>
                    <a:pt x="114937" y="24073"/>
                  </a:lnTo>
                  <a:lnTo>
                    <a:pt x="32643" y="24073"/>
                  </a:lnTo>
                  <a:lnTo>
                    <a:pt x="32643" y="197"/>
                  </a:lnTo>
                </a:path>
              </a:pathLst>
            </a:custGeom>
            <a:ln w="28955">
              <a:solidFill>
                <a:srgbClr val="00B350"/>
              </a:solidFill>
            </a:ln>
          </p:spPr>
          <p:txBody>
            <a:bodyPr wrap="square" lIns="0" tIns="0" rIns="0" bIns="0" rtlCol="0"/>
            <a:lstStyle/>
            <a:p>
              <a:endParaRPr sz="1091"/>
            </a:p>
          </p:txBody>
        </p:sp>
      </p:grpSp>
      <p:pic>
        <p:nvPicPr>
          <p:cNvPr id="32" name="Resim 31" descr="metin içeren bir resim&#10;&#10;Açıklama otomatik olarak oluşturuldu">
            <a:extLst>
              <a:ext uri="{FF2B5EF4-FFF2-40B4-BE49-F238E27FC236}">
                <a16:creationId xmlns="" xmlns:a16="http://schemas.microsoft.com/office/drawing/2014/main" id="{44778C52-3C9F-4774-9899-C3A8EEC3A6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35000"/>
          </a:schemeClr>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 xmlns:a16="http://schemas.microsoft.com/office/drawing/2014/main" id="{8FC9BE17-9A7B-462D-AE50-3D877738730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Resim 6" descr="kişi, iç mekan, pencere, adam içeren bir resim&#10;&#10;Açıklama otomatik olarak oluşturuldu">
            <a:extLst>
              <a:ext uri="{FF2B5EF4-FFF2-40B4-BE49-F238E27FC236}">
                <a16:creationId xmlns="" xmlns:a16="http://schemas.microsoft.com/office/drawing/2014/main" id="{924D8A87-671D-4BA4-A2D0-83AB44AF7BFD}"/>
              </a:ext>
            </a:extLst>
          </p:cNvPr>
          <p:cNvPicPr>
            <a:picLocks noChangeAspect="1"/>
          </p:cNvPicPr>
          <p:nvPr/>
        </p:nvPicPr>
        <p:blipFill rotWithShape="1">
          <a:blip r:embed="rId2" cstate="print">
            <a:alphaModFix amt="35000"/>
            <a:extLst>
              <a:ext uri="{28A0092B-C50C-407E-A947-70E740481C1C}">
                <a14:useLocalDpi xmlns:a14="http://schemas.microsoft.com/office/drawing/2010/main" val="0"/>
              </a:ext>
            </a:extLst>
          </a:blip>
          <a:srcRect t="7654" r="23298" b="1438"/>
          <a:stretch/>
        </p:blipFill>
        <p:spPr>
          <a:xfrm>
            <a:off x="3523488" y="10"/>
            <a:ext cx="8668512" cy="6857990"/>
          </a:xfrm>
          <a:prstGeom prst="rect">
            <a:avLst/>
          </a:prstGeom>
        </p:spPr>
      </p:pic>
      <p:sp>
        <p:nvSpPr>
          <p:cNvPr id="17" name="Rectangle 16">
            <a:extLst>
              <a:ext uri="{FF2B5EF4-FFF2-40B4-BE49-F238E27FC236}">
                <a16:creationId xmlns="" xmlns:a16="http://schemas.microsoft.com/office/drawing/2014/main" id="{3EBE8569-6AEC-4B8C-8D53-2DE337CDBA6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object 2"/>
          <p:cNvSpPr txBox="1">
            <a:spLocks noGrp="1"/>
          </p:cNvSpPr>
          <p:nvPr>
            <p:ph type="title"/>
          </p:nvPr>
        </p:nvSpPr>
        <p:spPr>
          <a:xfrm>
            <a:off x="215729" y="1310475"/>
            <a:ext cx="4065485" cy="537463"/>
          </a:xfrm>
          <a:prstGeom prst="rect">
            <a:avLst/>
          </a:prstGeom>
        </p:spPr>
        <p:txBody>
          <a:bodyPr vert="horz" lIns="91440" tIns="45720" rIns="91440" bIns="45720" rtlCol="0" anchor="b">
            <a:noAutofit/>
          </a:bodyPr>
          <a:lstStyle/>
          <a:p>
            <a:pPr marL="7697" marR="3079" indent="242855"/>
            <a:r>
              <a:rPr lang="en-US" sz="3300" b="1" dirty="0" err="1">
                <a:solidFill>
                  <a:srgbClr val="002060"/>
                </a:solidFill>
              </a:rPr>
              <a:t>Ürün</a:t>
            </a:r>
            <a:r>
              <a:rPr lang="en-US" sz="3300" b="1" dirty="0">
                <a:solidFill>
                  <a:srgbClr val="002060"/>
                </a:solidFill>
              </a:rPr>
              <a:t> </a:t>
            </a:r>
            <a:r>
              <a:rPr lang="en-US" sz="3300" b="1" dirty="0" err="1">
                <a:solidFill>
                  <a:srgbClr val="002060"/>
                </a:solidFill>
              </a:rPr>
              <a:t>Ek</a:t>
            </a:r>
            <a:r>
              <a:rPr lang="en-US" sz="3300" b="1" dirty="0">
                <a:solidFill>
                  <a:srgbClr val="002060"/>
                </a:solidFill>
              </a:rPr>
              <a:t> </a:t>
            </a:r>
            <a:r>
              <a:rPr lang="en-US" sz="3300" b="1" dirty="0" err="1">
                <a:solidFill>
                  <a:srgbClr val="002060"/>
                </a:solidFill>
              </a:rPr>
              <a:t>Teminatları</a:t>
            </a:r>
            <a:endParaRPr lang="en-US" sz="3300" b="1" dirty="0">
              <a:solidFill>
                <a:srgbClr val="002060"/>
              </a:solidFill>
            </a:endParaRPr>
          </a:p>
        </p:txBody>
      </p:sp>
      <p:sp>
        <p:nvSpPr>
          <p:cNvPr id="19" name="Rectangle 18">
            <a:extLst>
              <a:ext uri="{FF2B5EF4-FFF2-40B4-BE49-F238E27FC236}">
                <a16:creationId xmlns="" xmlns:a16="http://schemas.microsoft.com/office/drawing/2014/main" id="{55D4142C-5077-457F-A6AD-3FECFDB396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1" name="Rectangle 20">
            <a:extLst>
              <a:ext uri="{FF2B5EF4-FFF2-40B4-BE49-F238E27FC236}">
                <a16:creationId xmlns="" xmlns:a16="http://schemas.microsoft.com/office/drawing/2014/main" id="{7A5F0580-5EE9-419F-96EE-B6529EF6E7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object 4"/>
          <p:cNvSpPr txBox="1"/>
          <p:nvPr/>
        </p:nvSpPr>
        <p:spPr>
          <a:xfrm>
            <a:off x="424815" y="2287218"/>
            <a:ext cx="6042959" cy="3207258"/>
          </a:xfrm>
          <a:prstGeom prst="rect">
            <a:avLst/>
          </a:prstGeom>
        </p:spPr>
        <p:txBody>
          <a:bodyPr vert="horz" lIns="91440" tIns="45720" rIns="91440" bIns="45720" rtlCol="0" anchor="t">
            <a:noAutofit/>
          </a:bodyPr>
          <a:lstStyle/>
          <a:p>
            <a:pPr marL="7697" marR="3079" indent="-228600">
              <a:lnSpc>
                <a:spcPct val="90000"/>
              </a:lnSpc>
              <a:spcBef>
                <a:spcPts val="61"/>
              </a:spcBef>
              <a:buClr>
                <a:srgbClr val="C00000"/>
              </a:buClr>
              <a:buSzPct val="150000"/>
              <a:buFont typeface="Arial" panose="020B0604020202020204" pitchFamily="34" charset="0"/>
              <a:buChar char="•"/>
            </a:pPr>
            <a:r>
              <a:rPr lang="en-US" sz="2000" dirty="0"/>
              <a:t>Online </a:t>
            </a:r>
            <a:r>
              <a:rPr lang="en-US" sz="2000" dirty="0" err="1"/>
              <a:t>Doktor</a:t>
            </a:r>
            <a:r>
              <a:rPr lang="en-US" sz="2000" dirty="0"/>
              <a:t> </a:t>
            </a:r>
            <a:r>
              <a:rPr lang="en-US" sz="2000" dirty="0" err="1"/>
              <a:t>Teminatınız</a:t>
            </a:r>
            <a:r>
              <a:rPr lang="en-US" sz="2000" dirty="0"/>
              <a:t> </a:t>
            </a:r>
            <a:r>
              <a:rPr lang="en-US" sz="2000" dirty="0" err="1"/>
              <a:t>ile</a:t>
            </a:r>
            <a:r>
              <a:rPr lang="en-US" sz="2000" dirty="0"/>
              <a:t> </a:t>
            </a:r>
            <a:r>
              <a:rPr lang="en-US" sz="2000" dirty="0" err="1"/>
              <a:t>seçeceğiniz</a:t>
            </a:r>
            <a:r>
              <a:rPr lang="en-US" sz="2000" dirty="0"/>
              <a:t> </a:t>
            </a:r>
            <a:r>
              <a:rPr lang="en-US" sz="2000" dirty="0" err="1"/>
              <a:t>doktorla</a:t>
            </a:r>
            <a:r>
              <a:rPr lang="en-US" sz="2000" dirty="0"/>
              <a:t> </a:t>
            </a:r>
            <a:r>
              <a:rPr lang="en-US" sz="2000" dirty="0" err="1"/>
              <a:t>canlı</a:t>
            </a:r>
            <a:r>
              <a:rPr lang="en-US" sz="2000" dirty="0"/>
              <a:t> </a:t>
            </a:r>
            <a:r>
              <a:rPr lang="en-US" sz="2000" dirty="0" err="1"/>
              <a:t>yüzyüze</a:t>
            </a:r>
            <a:r>
              <a:rPr lang="en-US" sz="2000" dirty="0"/>
              <a:t> </a:t>
            </a:r>
            <a:r>
              <a:rPr lang="en-US" sz="2000" dirty="0" err="1"/>
              <a:t>görüşmek</a:t>
            </a:r>
            <a:r>
              <a:rPr lang="en-US" sz="2000" dirty="0"/>
              <a:t>, </a:t>
            </a:r>
            <a:r>
              <a:rPr lang="en-US" sz="2000" dirty="0" err="1"/>
              <a:t>bilgi</a:t>
            </a:r>
            <a:r>
              <a:rPr lang="en-US" sz="2000" dirty="0"/>
              <a:t> </a:t>
            </a:r>
            <a:r>
              <a:rPr lang="en-US" sz="2000" dirty="0" err="1"/>
              <a:t>almak</a:t>
            </a:r>
            <a:r>
              <a:rPr lang="en-US" sz="2000" dirty="0"/>
              <a:t>, </a:t>
            </a:r>
            <a:r>
              <a:rPr lang="en-US" sz="2000" dirty="0" err="1"/>
              <a:t>rapor</a:t>
            </a:r>
            <a:r>
              <a:rPr lang="en-US" sz="2000" dirty="0"/>
              <a:t> </a:t>
            </a:r>
            <a:r>
              <a:rPr lang="en-US" sz="2000" dirty="0" err="1"/>
              <a:t>danışmak</a:t>
            </a:r>
            <a:r>
              <a:rPr lang="en-US" sz="2000" dirty="0"/>
              <a:t>  </a:t>
            </a:r>
            <a:r>
              <a:rPr lang="en-US" sz="2000" dirty="0" err="1"/>
              <a:t>veya</a:t>
            </a:r>
            <a:r>
              <a:rPr lang="en-US" sz="2000" dirty="0"/>
              <a:t> </a:t>
            </a:r>
            <a:r>
              <a:rPr lang="en-US" sz="2000" dirty="0" err="1"/>
              <a:t>randevu</a:t>
            </a:r>
            <a:r>
              <a:rPr lang="en-US" sz="2000" dirty="0"/>
              <a:t> </a:t>
            </a:r>
            <a:r>
              <a:rPr lang="en-US" sz="2000" dirty="0" err="1"/>
              <a:t>almak</a:t>
            </a:r>
            <a:r>
              <a:rPr lang="en-US" sz="2000" dirty="0"/>
              <a:t> </a:t>
            </a:r>
            <a:r>
              <a:rPr lang="en-US" sz="2000" dirty="0" err="1"/>
              <a:t>için</a:t>
            </a:r>
            <a:r>
              <a:rPr lang="en-US" sz="2000" dirty="0"/>
              <a:t> </a:t>
            </a:r>
            <a:r>
              <a:rPr lang="en-US" sz="2000" dirty="0">
                <a:hlinkClick r:id="rId3">
                  <a:extLst>
                    <a:ext uri="{A12FA001-AC4F-418D-AE19-62706E023703}">
                      <ahyp:hlinkClr xmlns="" xmlns:ahyp="http://schemas.microsoft.com/office/drawing/2018/hyperlinkcolor" val="tx"/>
                    </a:ext>
                  </a:extLst>
                </a:hlinkClick>
              </a:rPr>
              <a:t>www. demirsaglik.com.tr </a:t>
            </a:r>
            <a:r>
              <a:rPr lang="en-US" sz="2000" dirty="0"/>
              <a:t>web </a:t>
            </a:r>
            <a:r>
              <a:rPr lang="en-US" sz="2000" dirty="0" err="1"/>
              <a:t>sitemizi</a:t>
            </a:r>
            <a:r>
              <a:rPr lang="en-US" sz="2000" dirty="0"/>
              <a:t> </a:t>
            </a:r>
            <a:r>
              <a:rPr lang="en-US" sz="2000" dirty="0" err="1"/>
              <a:t>ziyaret</a:t>
            </a:r>
            <a:r>
              <a:rPr lang="en-US" sz="2000" dirty="0"/>
              <a:t> </a:t>
            </a:r>
            <a:r>
              <a:rPr lang="en-US" sz="2000" dirty="0" err="1"/>
              <a:t>edebilirsiniz</a:t>
            </a:r>
            <a:r>
              <a:rPr lang="en-US" sz="2000" dirty="0"/>
              <a:t>.</a:t>
            </a:r>
          </a:p>
          <a:p>
            <a:pPr marL="7697" marR="3079" indent="-228600">
              <a:lnSpc>
                <a:spcPct val="90000"/>
              </a:lnSpc>
              <a:spcBef>
                <a:spcPts val="61"/>
              </a:spcBef>
              <a:buClr>
                <a:srgbClr val="C00000"/>
              </a:buClr>
              <a:buSzPct val="150000"/>
              <a:buFont typeface="Arial" panose="020B0604020202020204" pitchFamily="34" charset="0"/>
              <a:buChar char="•"/>
            </a:pPr>
            <a:endParaRPr lang="en-US" sz="2000" dirty="0"/>
          </a:p>
          <a:p>
            <a:pPr marL="7697" marR="3079" indent="-228600">
              <a:lnSpc>
                <a:spcPct val="90000"/>
              </a:lnSpc>
              <a:spcBef>
                <a:spcPts val="61"/>
              </a:spcBef>
              <a:buClr>
                <a:srgbClr val="C00000"/>
              </a:buClr>
              <a:buSzPct val="150000"/>
              <a:buFont typeface="Arial" panose="020B0604020202020204" pitchFamily="34" charset="0"/>
              <a:buChar char="•"/>
            </a:pPr>
            <a:endParaRPr lang="en-US" sz="2000" dirty="0"/>
          </a:p>
          <a:p>
            <a:pPr marL="7697" marR="3079" indent="-228600">
              <a:lnSpc>
                <a:spcPct val="90000"/>
              </a:lnSpc>
              <a:spcBef>
                <a:spcPts val="61"/>
              </a:spcBef>
              <a:buClr>
                <a:srgbClr val="C00000"/>
              </a:buClr>
              <a:buSzPct val="150000"/>
              <a:buFont typeface="Arial" panose="020B0604020202020204" pitchFamily="34" charset="0"/>
              <a:buChar char="•"/>
            </a:pPr>
            <a:r>
              <a:rPr lang="en-US" sz="2000" dirty="0" err="1"/>
              <a:t>Ambulans</a:t>
            </a:r>
            <a:r>
              <a:rPr lang="en-US" sz="2000" dirty="0"/>
              <a:t> </a:t>
            </a:r>
            <a:r>
              <a:rPr lang="en-US" sz="2000" dirty="0" err="1"/>
              <a:t>talebi</a:t>
            </a:r>
            <a:r>
              <a:rPr lang="en-US" sz="2000" dirty="0"/>
              <a:t> Demir Sağlık ve Hayat </a:t>
            </a:r>
            <a:r>
              <a:rPr lang="en-US" sz="2000" dirty="0" err="1"/>
              <a:t>Provizyon</a:t>
            </a:r>
            <a:r>
              <a:rPr lang="en-US" sz="2000" dirty="0"/>
              <a:t> Merkezi </a:t>
            </a:r>
            <a:r>
              <a:rPr lang="en-US" sz="2000" dirty="0" err="1"/>
              <a:t>telefonundan</a:t>
            </a:r>
            <a:r>
              <a:rPr lang="en-US" sz="2000" dirty="0"/>
              <a:t> (0850 251 04 04) </a:t>
            </a:r>
            <a:r>
              <a:rPr lang="en-US" sz="2000" dirty="0" err="1"/>
              <a:t>talep</a:t>
            </a:r>
            <a:r>
              <a:rPr lang="en-US" sz="2000" dirty="0"/>
              <a:t> </a:t>
            </a:r>
            <a:r>
              <a:rPr lang="en-US" sz="2000" dirty="0" err="1"/>
              <a:t>edilir</a:t>
            </a:r>
            <a:r>
              <a:rPr lang="en-US" sz="2000" dirty="0"/>
              <a:t>.  </a:t>
            </a:r>
            <a:r>
              <a:rPr lang="en-US" sz="2000" dirty="0" err="1"/>
              <a:t>Belirtilen</a:t>
            </a:r>
            <a:r>
              <a:rPr lang="en-US" sz="2000" dirty="0"/>
              <a:t> </a:t>
            </a:r>
            <a:r>
              <a:rPr lang="en-US" sz="2000" dirty="0" err="1"/>
              <a:t>hizmetler</a:t>
            </a:r>
            <a:r>
              <a:rPr lang="en-US" sz="2000" dirty="0"/>
              <a:t> </a:t>
            </a:r>
            <a:r>
              <a:rPr lang="en-US" sz="2000" dirty="0" err="1"/>
              <a:t>poliçe</a:t>
            </a:r>
            <a:r>
              <a:rPr lang="en-US" sz="2000" dirty="0"/>
              <a:t> </a:t>
            </a:r>
            <a:r>
              <a:rPr lang="en-US" sz="2000" dirty="0" err="1"/>
              <a:t>yenilemelerinde</a:t>
            </a:r>
            <a:r>
              <a:rPr lang="en-US" sz="2000" dirty="0"/>
              <a:t> </a:t>
            </a:r>
            <a:r>
              <a:rPr lang="en-US" sz="2000" dirty="0" err="1"/>
              <a:t>kullanılmamış</a:t>
            </a:r>
            <a:r>
              <a:rPr lang="en-US" sz="2000" dirty="0"/>
              <a:t> </a:t>
            </a:r>
            <a:r>
              <a:rPr lang="en-US" sz="2000" dirty="0" err="1"/>
              <a:t>olsalar</a:t>
            </a:r>
            <a:r>
              <a:rPr lang="en-US" sz="2000" dirty="0"/>
              <a:t> </a:t>
            </a:r>
            <a:r>
              <a:rPr lang="en-US" sz="2000" dirty="0" err="1"/>
              <a:t>dahi</a:t>
            </a:r>
            <a:r>
              <a:rPr lang="en-US" sz="2000" dirty="0"/>
              <a:t> </a:t>
            </a:r>
            <a:r>
              <a:rPr lang="en-US" sz="2000" dirty="0" err="1"/>
              <a:t>bir</a:t>
            </a:r>
            <a:r>
              <a:rPr lang="en-US" sz="2000" dirty="0"/>
              <a:t> </a:t>
            </a:r>
            <a:r>
              <a:rPr lang="en-US" sz="2000" dirty="0" err="1"/>
              <a:t>sonraki</a:t>
            </a:r>
            <a:r>
              <a:rPr lang="en-US" sz="2000" dirty="0"/>
              <a:t> </a:t>
            </a:r>
            <a:r>
              <a:rPr lang="en-US" sz="2000" dirty="0" err="1"/>
              <a:t>yıla</a:t>
            </a:r>
            <a:r>
              <a:rPr lang="en-US" sz="2000" dirty="0"/>
              <a:t> </a:t>
            </a:r>
            <a:r>
              <a:rPr lang="en-US" sz="2000" dirty="0" err="1"/>
              <a:t>devredilmeyecek</a:t>
            </a:r>
            <a:r>
              <a:rPr lang="en-US" sz="2000" dirty="0"/>
              <a:t> </a:t>
            </a:r>
            <a:r>
              <a:rPr lang="en-US" sz="2000" dirty="0" err="1"/>
              <a:t>veya</a:t>
            </a:r>
            <a:r>
              <a:rPr lang="en-US" sz="2000" dirty="0"/>
              <a:t>  </a:t>
            </a:r>
            <a:r>
              <a:rPr lang="en-US" sz="2000" dirty="0" err="1"/>
              <a:t>birleştirilmeyecektir</a:t>
            </a:r>
            <a:r>
              <a:rPr lang="en-US" sz="2000" dirty="0"/>
              <a:t>.</a:t>
            </a:r>
          </a:p>
        </p:txBody>
      </p:sp>
      <p:sp>
        <p:nvSpPr>
          <p:cNvPr id="3" name="object 3"/>
          <p:cNvSpPr/>
          <p:nvPr/>
        </p:nvSpPr>
        <p:spPr>
          <a:xfrm>
            <a:off x="5647112" y="3013344"/>
            <a:ext cx="51955" cy="16933"/>
          </a:xfrm>
          <a:custGeom>
            <a:avLst/>
            <a:gdLst/>
            <a:ahLst/>
            <a:cxnLst/>
            <a:rect l="l" t="t" r="r" b="b"/>
            <a:pathLst>
              <a:path w="85725" h="27939">
                <a:moveTo>
                  <a:pt x="85106" y="160"/>
                </a:moveTo>
                <a:lnTo>
                  <a:pt x="-235" y="160"/>
                </a:lnTo>
                <a:lnTo>
                  <a:pt x="-235" y="27591"/>
                </a:lnTo>
                <a:lnTo>
                  <a:pt x="85106" y="27591"/>
                </a:lnTo>
                <a:lnTo>
                  <a:pt x="85106" y="160"/>
                </a:lnTo>
                <a:close/>
              </a:path>
            </a:pathLst>
          </a:custGeom>
          <a:solidFill>
            <a:srgbClr val="E36316"/>
          </a:solidFill>
        </p:spPr>
        <p:txBody>
          <a:bodyPr wrap="square" lIns="0" tIns="0" rIns="0" bIns="0" rtlCol="0"/>
          <a:lstStyle/>
          <a:p>
            <a:endParaRPr sz="1091"/>
          </a:p>
        </p:txBody>
      </p:sp>
      <p:pic>
        <p:nvPicPr>
          <p:cNvPr id="10" name="Resim 9" descr="metin içeren bir resim&#10;&#10;Açıklama otomatik olarak oluşturuldu">
            <a:extLst>
              <a:ext uri="{FF2B5EF4-FFF2-40B4-BE49-F238E27FC236}">
                <a16:creationId xmlns="" xmlns:a16="http://schemas.microsoft.com/office/drawing/2014/main" id="{1A82A9E7-299D-4405-B473-0C1D9016AC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2B566528-1B12-4246-9431-5C2D7D08116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Resim 5" descr="metin içeren bir resim&#10;&#10;Açıklama otomatik olarak oluşturuldu">
            <a:extLst>
              <a:ext uri="{FF2B5EF4-FFF2-40B4-BE49-F238E27FC236}">
                <a16:creationId xmlns="" xmlns:a16="http://schemas.microsoft.com/office/drawing/2014/main" id="{32C82237-09D1-414B-B4CC-CFDEA222EEB5}"/>
              </a:ext>
            </a:extLst>
          </p:cNvPr>
          <p:cNvPicPr>
            <a:picLocks noChangeAspect="1"/>
          </p:cNvPicPr>
          <p:nvPr/>
        </p:nvPicPr>
        <p:blipFill rotWithShape="1">
          <a:blip r:embed="rId2" cstate="print">
            <a:alphaModFix amt="35000"/>
            <a:extLst>
              <a:ext uri="{28A0092B-C50C-407E-A947-70E740481C1C}">
                <a14:useLocalDpi xmlns:a14="http://schemas.microsoft.com/office/drawing/2010/main" val="0"/>
              </a:ext>
            </a:extLst>
          </a:blip>
          <a:srcRect t="13465" r="1" b="2296"/>
          <a:stretch/>
        </p:blipFill>
        <p:spPr>
          <a:xfrm>
            <a:off x="-4243" y="10"/>
            <a:ext cx="12196243" cy="6857990"/>
          </a:xfrm>
          <a:prstGeom prst="rect">
            <a:avLst/>
          </a:prstGeom>
        </p:spPr>
      </p:pic>
      <p:sp>
        <p:nvSpPr>
          <p:cNvPr id="2" name="object 2"/>
          <p:cNvSpPr txBox="1">
            <a:spLocks noGrp="1"/>
          </p:cNvSpPr>
          <p:nvPr>
            <p:ph type="title"/>
          </p:nvPr>
        </p:nvSpPr>
        <p:spPr>
          <a:xfrm>
            <a:off x="643467" y="321734"/>
            <a:ext cx="10905066" cy="1135737"/>
          </a:xfrm>
          <a:prstGeom prst="rect">
            <a:avLst/>
          </a:prstGeom>
        </p:spPr>
        <p:txBody>
          <a:bodyPr vert="horz" lIns="91440" tIns="45720" rIns="91440" bIns="45720" rtlCol="0" anchor="ctr">
            <a:normAutofit/>
          </a:bodyPr>
          <a:lstStyle/>
          <a:p>
            <a:pPr marL="7697"/>
            <a:r>
              <a:rPr lang="en-US" sz="3300" b="1" spc="-73" dirty="0">
                <a:solidFill>
                  <a:srgbClr val="002060"/>
                </a:solidFill>
              </a:rPr>
              <a:t>Check-Up</a:t>
            </a:r>
            <a:endParaRPr lang="en-US" sz="3300" b="1" dirty="0">
              <a:solidFill>
                <a:srgbClr val="002060"/>
              </a:solidFill>
            </a:endParaRPr>
          </a:p>
        </p:txBody>
      </p:sp>
      <p:sp>
        <p:nvSpPr>
          <p:cNvPr id="3" name="object 3"/>
          <p:cNvSpPr txBox="1"/>
          <p:nvPr/>
        </p:nvSpPr>
        <p:spPr>
          <a:xfrm>
            <a:off x="650418" y="1264067"/>
            <a:ext cx="10905066" cy="4393982"/>
          </a:xfrm>
          <a:prstGeom prst="rect">
            <a:avLst/>
          </a:prstGeom>
        </p:spPr>
        <p:txBody>
          <a:bodyPr vert="horz" lIns="91440" tIns="45720" rIns="91440" bIns="45720" rtlCol="0">
            <a:normAutofit/>
          </a:bodyPr>
          <a:lstStyle/>
          <a:p>
            <a:pPr marL="15010" marR="3079" indent="-228600">
              <a:lnSpc>
                <a:spcPct val="90000"/>
              </a:lnSpc>
              <a:spcBef>
                <a:spcPts val="252"/>
              </a:spcBef>
              <a:buClr>
                <a:srgbClr val="8D1515"/>
              </a:buClr>
              <a:buSzPct val="144444"/>
              <a:buFont typeface="Arial" panose="020B0604020202020204" pitchFamily="34" charset="0"/>
              <a:buChar char="•"/>
              <a:tabLst>
                <a:tab pos="292888" algn="l"/>
                <a:tab pos="293274" algn="l"/>
                <a:tab pos="8392552" algn="l"/>
              </a:tabLst>
            </a:pPr>
            <a:r>
              <a:rPr lang="en-US" sz="2000" dirty="0"/>
              <a:t>Bu </a:t>
            </a:r>
            <a:r>
              <a:rPr lang="en-US" sz="2000" spc="-12" dirty="0" err="1"/>
              <a:t>hizmetler</a:t>
            </a:r>
            <a:r>
              <a:rPr lang="en-US" sz="2000" spc="-12" dirty="0"/>
              <a:t>, </a:t>
            </a:r>
            <a:r>
              <a:rPr lang="en-US" sz="2000" spc="-3" dirty="0" err="1"/>
              <a:t>poliçe</a:t>
            </a:r>
            <a:r>
              <a:rPr lang="en-US" sz="2000" spc="-3" dirty="0"/>
              <a:t> </a:t>
            </a:r>
            <a:r>
              <a:rPr lang="en-US" sz="2000" spc="-6" dirty="0" err="1"/>
              <a:t>dönemi</a:t>
            </a:r>
            <a:r>
              <a:rPr lang="en-US" sz="2000" spc="-6" dirty="0"/>
              <a:t> </a:t>
            </a:r>
            <a:r>
              <a:rPr lang="en-US" sz="2000" spc="-6" dirty="0" err="1"/>
              <a:t>içerisinde</a:t>
            </a:r>
            <a:r>
              <a:rPr lang="en-US" sz="2000" spc="-6" dirty="0"/>
              <a:t> </a:t>
            </a:r>
            <a:r>
              <a:rPr lang="en-US" sz="2000" dirty="0" err="1"/>
              <a:t>yılda</a:t>
            </a:r>
            <a:r>
              <a:rPr lang="en-US" sz="2000" dirty="0"/>
              <a:t> </a:t>
            </a:r>
            <a:r>
              <a:rPr lang="en-US" sz="2000" spc="-3" dirty="0"/>
              <a:t>1 </a:t>
            </a:r>
            <a:r>
              <a:rPr lang="en-US" sz="2000" dirty="0" err="1"/>
              <a:t>kez</a:t>
            </a:r>
            <a:r>
              <a:rPr lang="en-US" sz="2000" dirty="0"/>
              <a:t>, </a:t>
            </a:r>
            <a:r>
              <a:rPr lang="en-US" sz="2000" dirty="0" err="1"/>
              <a:t>sadece</a:t>
            </a:r>
            <a:r>
              <a:rPr lang="en-US" sz="2000" dirty="0"/>
              <a:t> </a:t>
            </a:r>
            <a:r>
              <a:rPr lang="en-US" sz="2000" spc="-3" dirty="0" err="1"/>
              <a:t>anlaşmalı</a:t>
            </a:r>
            <a:r>
              <a:rPr lang="en-US" sz="2000" spc="-118" dirty="0"/>
              <a:t> </a:t>
            </a:r>
            <a:r>
              <a:rPr lang="en-US" sz="2000" spc="-3" dirty="0"/>
              <a:t>network</a:t>
            </a:r>
            <a:r>
              <a:rPr lang="en-US" sz="2000" spc="-18" dirty="0"/>
              <a:t> </a:t>
            </a:r>
            <a:r>
              <a:rPr lang="en-US" sz="2000" spc="-3" dirty="0" err="1"/>
              <a:t>üzerinden</a:t>
            </a:r>
            <a:r>
              <a:rPr lang="en-US" sz="2000" spc="-3" dirty="0"/>
              <a:t>	</a:t>
            </a:r>
            <a:r>
              <a:rPr lang="en-US" sz="2000" dirty="0" err="1"/>
              <a:t>randevu</a:t>
            </a:r>
            <a:r>
              <a:rPr lang="en-US" sz="2000" spc="-79" dirty="0"/>
              <a:t> </a:t>
            </a:r>
            <a:r>
              <a:rPr lang="en-US" sz="2000" spc="-3" dirty="0" err="1"/>
              <a:t>alınması</a:t>
            </a:r>
            <a:r>
              <a:rPr lang="en-US" sz="2000" spc="-3" dirty="0"/>
              <a:t>  </a:t>
            </a:r>
            <a:r>
              <a:rPr lang="en-US" sz="2000" spc="-3" dirty="0" err="1"/>
              <a:t>koşulu</a:t>
            </a:r>
            <a:r>
              <a:rPr lang="en-US" sz="2000" spc="-3" dirty="0"/>
              <a:t> </a:t>
            </a:r>
            <a:r>
              <a:rPr lang="en-US" sz="2000" spc="-3" dirty="0" err="1"/>
              <a:t>ile</a:t>
            </a:r>
            <a:r>
              <a:rPr lang="en-US" sz="2000" spc="-18" dirty="0"/>
              <a:t> </a:t>
            </a:r>
            <a:r>
              <a:rPr lang="en-US" sz="2000" spc="-6" dirty="0" err="1"/>
              <a:t>geçerlidir</a:t>
            </a:r>
            <a:r>
              <a:rPr lang="en-US" sz="2000" spc="-6" dirty="0"/>
              <a:t>:</a:t>
            </a:r>
            <a:endParaRPr lang="en-US" sz="2000" dirty="0"/>
          </a:p>
          <a:p>
            <a:pPr indent="-228600">
              <a:lnSpc>
                <a:spcPct val="90000"/>
              </a:lnSpc>
              <a:buClr>
                <a:srgbClr val="8D1515"/>
              </a:buClr>
              <a:buFont typeface="Arial" panose="020B0604020202020204" pitchFamily="34" charset="0"/>
              <a:buChar char="•"/>
            </a:pPr>
            <a:endParaRPr lang="en-US" sz="2000" dirty="0"/>
          </a:p>
          <a:p>
            <a:pPr marL="292504" lvl="1" indent="-228600">
              <a:lnSpc>
                <a:spcPct val="90000"/>
              </a:lnSpc>
              <a:spcBef>
                <a:spcPts val="3"/>
              </a:spcBef>
              <a:buClr>
                <a:srgbClr val="8D1515"/>
              </a:buClr>
              <a:buSzPct val="140740"/>
              <a:buFont typeface="Arial" panose="020B0604020202020204" pitchFamily="34" charset="0"/>
              <a:buChar char="•"/>
              <a:tabLst>
                <a:tab pos="292888" algn="l"/>
              </a:tabLst>
            </a:pPr>
            <a:r>
              <a:rPr lang="en-US" sz="2000" spc="-3" dirty="0"/>
              <a:t>Check-Up</a:t>
            </a:r>
            <a:r>
              <a:rPr lang="en-US" sz="2000" spc="-30" dirty="0"/>
              <a:t> </a:t>
            </a:r>
            <a:r>
              <a:rPr lang="en-US" sz="2000" spc="-3" dirty="0" err="1"/>
              <a:t>İçerik</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spc="-3" dirty="0" err="1"/>
              <a:t>Doktor</a:t>
            </a:r>
            <a:r>
              <a:rPr lang="en-US" sz="2000" spc="-27" dirty="0"/>
              <a:t> </a:t>
            </a:r>
            <a:r>
              <a:rPr lang="en-US" sz="2000" spc="-3" dirty="0" err="1"/>
              <a:t>Değerlendirme</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spc="-64" dirty="0"/>
              <a:t>Tam </a:t>
            </a:r>
            <a:r>
              <a:rPr lang="en-US" sz="2000" spc="-3" dirty="0"/>
              <a:t>Kan </a:t>
            </a:r>
            <a:r>
              <a:rPr lang="en-US" sz="2000" dirty="0" err="1"/>
              <a:t>Sayımı</a:t>
            </a:r>
            <a:r>
              <a:rPr lang="en-US" sz="2000" spc="27" dirty="0"/>
              <a:t> </a:t>
            </a:r>
            <a:r>
              <a:rPr lang="en-US" sz="2000" spc="-3" dirty="0"/>
              <a:t>(18)</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spc="-3" dirty="0" err="1"/>
              <a:t>Akciğer</a:t>
            </a:r>
            <a:r>
              <a:rPr lang="en-US" sz="2000" spc="-3" dirty="0"/>
              <a:t> </a:t>
            </a:r>
            <a:r>
              <a:rPr lang="en-US" sz="2000" dirty="0" err="1"/>
              <a:t>Grafisi</a:t>
            </a:r>
            <a:r>
              <a:rPr lang="en-US" sz="2000" dirty="0"/>
              <a:t> </a:t>
            </a:r>
            <a:r>
              <a:rPr lang="en-US" sz="2000" spc="-48" dirty="0"/>
              <a:t>(Tek</a:t>
            </a:r>
            <a:r>
              <a:rPr lang="en-US" sz="2000" spc="-73" dirty="0"/>
              <a:t> </a:t>
            </a:r>
            <a:r>
              <a:rPr lang="en-US" sz="2000" dirty="0" err="1"/>
              <a:t>Yönlü</a:t>
            </a:r>
            <a:r>
              <a:rPr lang="en-US" sz="2000" dirty="0"/>
              <a:t>)</a:t>
            </a:r>
          </a:p>
          <a:p>
            <a:pPr marL="292504" lvl="1" indent="-228600">
              <a:lnSpc>
                <a:spcPct val="90000"/>
              </a:lnSpc>
              <a:buClr>
                <a:srgbClr val="8D1515"/>
              </a:buClr>
              <a:buSzPct val="140740"/>
              <a:buFont typeface="Arial" panose="020B0604020202020204" pitchFamily="34" charset="0"/>
              <a:buChar char="•"/>
              <a:tabLst>
                <a:tab pos="292888" algn="l"/>
              </a:tabLst>
            </a:pPr>
            <a:r>
              <a:rPr lang="en-US" sz="2000" spc="-64" dirty="0"/>
              <a:t>Tam </a:t>
            </a:r>
            <a:r>
              <a:rPr lang="en-US" sz="2000" dirty="0" err="1"/>
              <a:t>İdrar</a:t>
            </a:r>
            <a:r>
              <a:rPr lang="en-US" sz="2000" spc="18" dirty="0"/>
              <a:t> </a:t>
            </a:r>
            <a:r>
              <a:rPr lang="en-US" sz="2000" spc="-27" dirty="0" err="1"/>
              <a:t>Tahlili</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spc="-3" dirty="0" err="1"/>
              <a:t>Sedimantasyon</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dirty="0" err="1"/>
              <a:t>Açlık</a:t>
            </a:r>
            <a:r>
              <a:rPr lang="en-US" sz="2000" dirty="0"/>
              <a:t> Kan</a:t>
            </a:r>
            <a:r>
              <a:rPr lang="en-US" sz="2000" spc="-55" dirty="0"/>
              <a:t> </a:t>
            </a:r>
            <a:r>
              <a:rPr lang="en-US" sz="2000" dirty="0" err="1"/>
              <a:t>Şekeri</a:t>
            </a:r>
            <a:endParaRPr lang="en-US" sz="2000" dirty="0"/>
          </a:p>
          <a:p>
            <a:pPr marL="292504" lvl="1" indent="-228600">
              <a:lnSpc>
                <a:spcPct val="90000"/>
              </a:lnSpc>
              <a:buClr>
                <a:srgbClr val="8D1515"/>
              </a:buClr>
              <a:buSzPct val="140740"/>
              <a:buFont typeface="Arial" panose="020B0604020202020204" pitchFamily="34" charset="0"/>
              <a:buChar char="•"/>
              <a:tabLst>
                <a:tab pos="292888" algn="l"/>
              </a:tabLst>
            </a:pPr>
            <a:r>
              <a:rPr lang="en-US" sz="2000" spc="-3" dirty="0" err="1"/>
              <a:t>Kolesterol</a:t>
            </a:r>
            <a:r>
              <a:rPr lang="en-US" sz="2000" spc="-3" dirty="0"/>
              <a:t>,</a:t>
            </a:r>
            <a:r>
              <a:rPr lang="en-US" sz="2000" spc="-64" dirty="0"/>
              <a:t> </a:t>
            </a:r>
            <a:r>
              <a:rPr lang="en-US" sz="2000" spc="-39" dirty="0"/>
              <a:t>Total</a:t>
            </a:r>
            <a:endParaRPr lang="en-US" sz="2000" dirty="0"/>
          </a:p>
          <a:p>
            <a:pPr marL="292119" lvl="1" indent="-228600">
              <a:lnSpc>
                <a:spcPct val="90000"/>
              </a:lnSpc>
              <a:spcBef>
                <a:spcPts val="267"/>
              </a:spcBef>
              <a:buClr>
                <a:srgbClr val="8D1515"/>
              </a:buClr>
              <a:buSzPct val="90740"/>
              <a:buFont typeface="Arial" panose="020B0604020202020204" pitchFamily="34" charset="0"/>
              <a:buChar char="•"/>
              <a:tabLst>
                <a:tab pos="292504" algn="l"/>
              </a:tabLst>
            </a:pPr>
            <a:r>
              <a:rPr lang="en-US" sz="2000" dirty="0" err="1"/>
              <a:t>Ekg</a:t>
            </a:r>
            <a:endParaRPr lang="en-US" sz="2000" dirty="0"/>
          </a:p>
          <a:p>
            <a:pPr lvl="1" indent="-228600">
              <a:lnSpc>
                <a:spcPct val="90000"/>
              </a:lnSpc>
              <a:buFont typeface="Arial" panose="020B0604020202020204" pitchFamily="34" charset="0"/>
              <a:buChar char="•"/>
            </a:pPr>
            <a:endParaRPr lang="en-US" sz="2000" dirty="0"/>
          </a:p>
          <a:p>
            <a:pPr lvl="1" indent="-228600">
              <a:lnSpc>
                <a:spcPct val="90000"/>
              </a:lnSpc>
              <a:spcBef>
                <a:spcPts val="9"/>
              </a:spcBef>
              <a:buFont typeface="Arial" panose="020B0604020202020204" pitchFamily="34" charset="0"/>
              <a:buChar char="•"/>
            </a:pPr>
            <a:endParaRPr lang="en-US" sz="2000" dirty="0"/>
          </a:p>
          <a:p>
            <a:pPr marL="292888" indent="-228600">
              <a:lnSpc>
                <a:spcPct val="90000"/>
              </a:lnSpc>
              <a:buClr>
                <a:srgbClr val="8D1515"/>
              </a:buClr>
              <a:buSzPct val="144444"/>
              <a:buFont typeface="Arial" panose="020B0604020202020204" pitchFamily="34" charset="0"/>
              <a:buChar char="•"/>
              <a:tabLst>
                <a:tab pos="292888" algn="l"/>
                <a:tab pos="293274" algn="l"/>
              </a:tabLst>
            </a:pPr>
            <a:r>
              <a:rPr lang="en-US" sz="2000" b="1" spc="-3" dirty="0" err="1"/>
              <a:t>Hizmetten</a:t>
            </a:r>
            <a:r>
              <a:rPr lang="en-US" sz="2000" b="1" spc="-3" dirty="0"/>
              <a:t> </a:t>
            </a:r>
            <a:r>
              <a:rPr lang="en-US" sz="2000" b="1" spc="-3" dirty="0" err="1"/>
              <a:t>nasıl</a:t>
            </a:r>
            <a:r>
              <a:rPr lang="en-US" sz="2000" b="1" spc="-33" dirty="0"/>
              <a:t> </a:t>
            </a:r>
            <a:r>
              <a:rPr lang="en-US" sz="2000" b="1" spc="-3" dirty="0" err="1"/>
              <a:t>yararlanabilirsiniz</a:t>
            </a:r>
            <a:r>
              <a:rPr lang="en-US" sz="2000" b="1" spc="-3" dirty="0"/>
              <a:t>?</a:t>
            </a:r>
            <a:endParaRPr lang="en-US" sz="2000" dirty="0"/>
          </a:p>
        </p:txBody>
      </p:sp>
      <p:sp>
        <p:nvSpPr>
          <p:cNvPr id="16" name="Rectangle 15">
            <a:extLst>
              <a:ext uri="{FF2B5EF4-FFF2-40B4-BE49-F238E27FC236}">
                <a16:creationId xmlns="" xmlns:a16="http://schemas.microsoft.com/office/drawing/2014/main" id="{2E80C965-DB6D-4F81-9E9E-B027384D0B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 xmlns:a16="http://schemas.microsoft.com/office/drawing/2014/main" id="{A580F890-B085-4E95-96AA-55AEBEC5CE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 xmlns:a16="http://schemas.microsoft.com/office/drawing/2014/main" id="{D3F51FEB-38FB-4F6C-9F7B-2F2AFAB654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 xmlns:a16="http://schemas.microsoft.com/office/drawing/2014/main" id="{1E547BA6-BAE0-43BB-A7CA-60F69CE252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bject 5"/>
          <p:cNvSpPr txBox="1"/>
          <p:nvPr/>
        </p:nvSpPr>
        <p:spPr>
          <a:xfrm>
            <a:off x="769028" y="5739880"/>
            <a:ext cx="9209859" cy="1006103"/>
          </a:xfrm>
          <a:prstGeom prst="rect">
            <a:avLst/>
          </a:prstGeom>
        </p:spPr>
        <p:txBody>
          <a:bodyPr vert="horz" wrap="square" lIns="0" tIns="31173" rIns="0" bIns="0" rtlCol="0">
            <a:spAutoFit/>
          </a:bodyPr>
          <a:lstStyle/>
          <a:p>
            <a:pPr marL="15010" marR="3079" indent="-7697">
              <a:lnSpc>
                <a:spcPts val="1812"/>
              </a:lnSpc>
              <a:spcBef>
                <a:spcPts val="245"/>
              </a:spcBef>
              <a:buClr>
                <a:srgbClr val="8D1515"/>
              </a:buClr>
              <a:buSzPct val="144444"/>
              <a:buFontTx/>
              <a:buChar char="•"/>
              <a:tabLst>
                <a:tab pos="292888" algn="l"/>
                <a:tab pos="293274" algn="l"/>
                <a:tab pos="5776181" algn="l"/>
              </a:tabLst>
            </a:pPr>
            <a:r>
              <a:rPr sz="1636" spc="-3" dirty="0">
                <a:cs typeface="Arial"/>
              </a:rPr>
              <a:t>0 850 </a:t>
            </a:r>
            <a:r>
              <a:rPr sz="1636" spc="-6" dirty="0">
                <a:cs typeface="Arial"/>
              </a:rPr>
              <a:t>252 </a:t>
            </a:r>
            <a:r>
              <a:rPr sz="1636" spc="-3" dirty="0">
                <a:cs typeface="Arial"/>
              </a:rPr>
              <a:t>04 04 </a:t>
            </a:r>
            <a:r>
              <a:rPr sz="1636" spc="-6" dirty="0">
                <a:cs typeface="Arial"/>
              </a:rPr>
              <a:t>numaralı </a:t>
            </a:r>
            <a:r>
              <a:rPr sz="1636" spc="-3" dirty="0">
                <a:cs typeface="Arial"/>
              </a:rPr>
              <a:t>Demir </a:t>
            </a:r>
            <a:r>
              <a:rPr sz="1636" spc="-6" dirty="0">
                <a:cs typeface="Arial"/>
              </a:rPr>
              <a:t>Sağlık </a:t>
            </a:r>
            <a:r>
              <a:rPr sz="1636" dirty="0">
                <a:cs typeface="Arial"/>
              </a:rPr>
              <a:t>ve </a:t>
            </a:r>
            <a:r>
              <a:rPr sz="1636" spc="-3" dirty="0">
                <a:cs typeface="Arial"/>
              </a:rPr>
              <a:t>Hayat </a:t>
            </a:r>
            <a:r>
              <a:rPr sz="1636" spc="-6" dirty="0">
                <a:cs typeface="Arial"/>
              </a:rPr>
              <a:t>Müşteri Hizmetleri’ni arayıp, </a:t>
            </a:r>
            <a:r>
              <a:rPr sz="1636" spc="-3" dirty="0" err="1">
                <a:cs typeface="Arial"/>
              </a:rPr>
              <a:t>anlaşmal</a:t>
            </a:r>
            <a:r>
              <a:rPr lang="tr-TR" sz="1636" spc="-3" dirty="0">
                <a:cs typeface="Arial"/>
              </a:rPr>
              <a:t>ı </a:t>
            </a:r>
            <a:r>
              <a:rPr lang="tr-TR" sz="1636" spc="-6" dirty="0">
                <a:cs typeface="Arial"/>
              </a:rPr>
              <a:t>kurumlarımızdan</a:t>
            </a:r>
            <a:r>
              <a:rPr lang="tr-TR" sz="1636" dirty="0">
                <a:cs typeface="Arial"/>
              </a:rPr>
              <a:t> </a:t>
            </a:r>
            <a:r>
              <a:rPr sz="1636" spc="-3" dirty="0" err="1">
                <a:cs typeface="Arial"/>
              </a:rPr>
              <a:t>randevu</a:t>
            </a:r>
            <a:r>
              <a:rPr sz="1636" spc="-3" dirty="0">
                <a:cs typeface="Arial"/>
              </a:rPr>
              <a:t> alarak, belirtilen hizmetten </a:t>
            </a:r>
            <a:r>
              <a:rPr sz="1636" dirty="0">
                <a:cs typeface="Arial"/>
              </a:rPr>
              <a:t>yılda </a:t>
            </a:r>
            <a:r>
              <a:rPr sz="1636" spc="-3" dirty="0">
                <a:cs typeface="Arial"/>
              </a:rPr>
              <a:t>1 </a:t>
            </a:r>
            <a:r>
              <a:rPr sz="1636" dirty="0">
                <a:cs typeface="Arial"/>
              </a:rPr>
              <a:t>kez</a:t>
            </a:r>
            <a:r>
              <a:rPr sz="1636" spc="-39" dirty="0">
                <a:cs typeface="Arial"/>
              </a:rPr>
              <a:t> </a:t>
            </a:r>
            <a:r>
              <a:rPr sz="1636" spc="-3" dirty="0" err="1">
                <a:cs typeface="Arial"/>
              </a:rPr>
              <a:t>ücretsiz</a:t>
            </a:r>
            <a:r>
              <a:rPr sz="1636" spc="-12" dirty="0">
                <a:cs typeface="Arial"/>
              </a:rPr>
              <a:t> </a:t>
            </a:r>
            <a:r>
              <a:rPr sz="1636" spc="-3" dirty="0" err="1">
                <a:cs typeface="Arial"/>
              </a:rPr>
              <a:t>olarak</a:t>
            </a:r>
            <a:r>
              <a:rPr lang="tr-TR" sz="1636" spc="-3" dirty="0">
                <a:cs typeface="Arial"/>
              </a:rPr>
              <a:t> </a:t>
            </a:r>
            <a:r>
              <a:rPr sz="1636" spc="-3" dirty="0" err="1">
                <a:cs typeface="Arial"/>
              </a:rPr>
              <a:t>faydalanabilirsiniz</a:t>
            </a:r>
            <a:r>
              <a:rPr sz="1636" spc="-3" dirty="0">
                <a:cs typeface="Arial"/>
              </a:rPr>
              <a:t>.</a:t>
            </a:r>
            <a:endParaRPr lang="tr-TR" sz="1636" spc="-3" dirty="0">
              <a:cs typeface="Arial"/>
            </a:endParaRPr>
          </a:p>
          <a:p>
            <a:pPr marL="15010" marR="3079" indent="-7697">
              <a:lnSpc>
                <a:spcPts val="1812"/>
              </a:lnSpc>
              <a:spcBef>
                <a:spcPts val="245"/>
              </a:spcBef>
              <a:buClr>
                <a:srgbClr val="8D1515"/>
              </a:buClr>
              <a:buSzPct val="144444"/>
              <a:buFontTx/>
              <a:buChar char="•"/>
              <a:tabLst>
                <a:tab pos="292888" algn="l"/>
                <a:tab pos="293274" algn="l"/>
                <a:tab pos="5776181" algn="l"/>
              </a:tabLst>
            </a:pPr>
            <a:endParaRPr lang="tr-TR" sz="1636" spc="-3" dirty="0">
              <a:cs typeface="Arial"/>
            </a:endParaRPr>
          </a:p>
          <a:p>
            <a:pPr marL="15010" marR="3079" indent="-7697">
              <a:lnSpc>
                <a:spcPts val="1812"/>
              </a:lnSpc>
              <a:spcBef>
                <a:spcPts val="245"/>
              </a:spcBef>
              <a:buClr>
                <a:srgbClr val="8D1515"/>
              </a:buClr>
              <a:buSzPct val="144444"/>
              <a:buFontTx/>
              <a:buChar char="•"/>
              <a:tabLst>
                <a:tab pos="292888" algn="l"/>
                <a:tab pos="293274" algn="l"/>
                <a:tab pos="5776181" algn="l"/>
              </a:tabLst>
            </a:pPr>
            <a:r>
              <a:rPr lang="tr-TR" sz="1636" spc="-3" dirty="0">
                <a:cs typeface="Arial"/>
              </a:rPr>
              <a:t>Medical Park hastanelerinden faydalanılmaktadır. </a:t>
            </a:r>
            <a:endParaRPr sz="1636" dirty="0">
              <a:cs typeface="Arial"/>
            </a:endParaRPr>
          </a:p>
        </p:txBody>
      </p:sp>
      <p:pic>
        <p:nvPicPr>
          <p:cNvPr id="9" name="Resim 8" descr="metin içeren bir resim&#10;&#10;Açıklama otomatik olarak oluşturuldu">
            <a:extLst>
              <a:ext uri="{FF2B5EF4-FFF2-40B4-BE49-F238E27FC236}">
                <a16:creationId xmlns="" xmlns:a16="http://schemas.microsoft.com/office/drawing/2014/main" id="{D17EA3F5-098D-43FE-8475-A6FDED9616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 name="Rectangle 48">
            <a:extLst>
              <a:ext uri="{FF2B5EF4-FFF2-40B4-BE49-F238E27FC236}">
                <a16:creationId xmlns="" xmlns:a16="http://schemas.microsoft.com/office/drawing/2014/main" id="{C5E6CFF1-2F42-4E10-9A97-F116F46F53F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Resim 4" descr="kişi, iç mekan, diş fırçası, giyme içeren bir resim&#10;&#10;Açıklama otomatik olarak oluşturuldu">
            <a:extLst>
              <a:ext uri="{FF2B5EF4-FFF2-40B4-BE49-F238E27FC236}">
                <a16:creationId xmlns="" xmlns:a16="http://schemas.microsoft.com/office/drawing/2014/main" id="{45AF9963-F386-41B3-B6B2-48409951112D}"/>
              </a:ext>
            </a:extLst>
          </p:cNvPr>
          <p:cNvPicPr>
            <a:picLocks noChangeAspect="1"/>
          </p:cNvPicPr>
          <p:nvPr/>
        </p:nvPicPr>
        <p:blipFill rotWithShape="1">
          <a:blip r:embed="rId2" cstate="print">
            <a:alphaModFix amt="70000"/>
            <a:extLst>
              <a:ext uri="{28A0092B-C50C-407E-A947-70E740481C1C}">
                <a14:useLocalDpi xmlns:a14="http://schemas.microsoft.com/office/drawing/2010/main" val="0"/>
              </a:ext>
            </a:extLst>
          </a:blip>
          <a:srcRect t="3298" b="12432"/>
          <a:stretch/>
        </p:blipFill>
        <p:spPr>
          <a:xfrm>
            <a:off x="20" y="10"/>
            <a:ext cx="12191981" cy="6857990"/>
          </a:xfrm>
          <a:prstGeom prst="rect">
            <a:avLst/>
          </a:prstGeom>
        </p:spPr>
      </p:pic>
      <p:sp>
        <p:nvSpPr>
          <p:cNvPr id="2" name="object 2"/>
          <p:cNvSpPr txBox="1">
            <a:spLocks noGrp="1"/>
          </p:cNvSpPr>
          <p:nvPr>
            <p:ph type="title"/>
          </p:nvPr>
        </p:nvSpPr>
        <p:spPr>
          <a:xfrm>
            <a:off x="838201" y="1065862"/>
            <a:ext cx="3313164" cy="4726276"/>
          </a:xfrm>
          <a:prstGeom prst="rect">
            <a:avLst/>
          </a:prstGeom>
        </p:spPr>
        <p:txBody>
          <a:bodyPr vert="horz" lIns="91440" tIns="45720" rIns="91440" bIns="45720" rtlCol="0" anchor="ctr">
            <a:normAutofit/>
          </a:bodyPr>
          <a:lstStyle/>
          <a:p>
            <a:pPr marL="7697" algn="r"/>
            <a:r>
              <a:rPr lang="en-US" sz="4000" b="1" spc="3" dirty="0" err="1">
                <a:solidFill>
                  <a:srgbClr val="002060"/>
                </a:solidFill>
              </a:rPr>
              <a:t>Diş</a:t>
            </a:r>
            <a:r>
              <a:rPr lang="en-US" sz="4000" b="1" spc="-355" dirty="0">
                <a:solidFill>
                  <a:srgbClr val="002060"/>
                </a:solidFill>
              </a:rPr>
              <a:t> </a:t>
            </a:r>
            <a:r>
              <a:rPr lang="en-US" sz="4000" b="1" spc="-106" dirty="0" err="1">
                <a:solidFill>
                  <a:srgbClr val="002060"/>
                </a:solidFill>
              </a:rPr>
              <a:t>Paketi</a:t>
            </a:r>
            <a:endParaRPr lang="en-US" sz="4000" b="1" dirty="0">
              <a:solidFill>
                <a:srgbClr val="002060"/>
              </a:solidFill>
            </a:endParaRPr>
          </a:p>
        </p:txBody>
      </p:sp>
      <p:cxnSp>
        <p:nvCxnSpPr>
          <p:cNvPr id="51" name="Straight Connector 50">
            <a:extLst>
              <a:ext uri="{FF2B5EF4-FFF2-40B4-BE49-F238E27FC236}">
                <a16:creationId xmlns="" xmlns:a16="http://schemas.microsoft.com/office/drawing/2014/main" id="{67182200-4859-4C8D-BCBB-55B245C28B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object 3"/>
          <p:cNvSpPr txBox="1"/>
          <p:nvPr/>
        </p:nvSpPr>
        <p:spPr>
          <a:xfrm>
            <a:off x="4653371" y="1065862"/>
            <a:ext cx="7152658" cy="4726276"/>
          </a:xfrm>
          <a:prstGeom prst="rect">
            <a:avLst/>
          </a:prstGeom>
        </p:spPr>
        <p:txBody>
          <a:bodyPr vert="horz" lIns="91440" tIns="45720" rIns="91440" bIns="45720" rtlCol="0" anchor="ctr">
            <a:noAutofit/>
          </a:bodyPr>
          <a:lstStyle/>
          <a:p>
            <a:pPr marR="42336">
              <a:lnSpc>
                <a:spcPct val="90000"/>
              </a:lnSpc>
              <a:spcBef>
                <a:spcPts val="278"/>
              </a:spcBef>
            </a:pPr>
            <a:r>
              <a:rPr lang="en-US" dirty="0" err="1">
                <a:solidFill>
                  <a:srgbClr val="FFFFFF"/>
                </a:solidFill>
              </a:rPr>
              <a:t>Müşteri</a:t>
            </a:r>
            <a:r>
              <a:rPr lang="en-US" dirty="0">
                <a:solidFill>
                  <a:srgbClr val="FFFFFF"/>
                </a:solidFill>
              </a:rPr>
              <a:t> </a:t>
            </a:r>
            <a:r>
              <a:rPr lang="en-US" spc="-6" dirty="0">
                <a:solidFill>
                  <a:srgbClr val="FFFFFF"/>
                </a:solidFill>
              </a:rPr>
              <a:t>Hizmetleri </a:t>
            </a:r>
            <a:r>
              <a:rPr lang="en-US" spc="-6" dirty="0" err="1">
                <a:solidFill>
                  <a:srgbClr val="FFFFFF"/>
                </a:solidFill>
              </a:rPr>
              <a:t>Hattı</a:t>
            </a:r>
            <a:r>
              <a:rPr lang="en-US" spc="-6" dirty="0">
                <a:solidFill>
                  <a:srgbClr val="FFFFFF"/>
                </a:solidFill>
              </a:rPr>
              <a:t> </a:t>
            </a:r>
            <a:r>
              <a:rPr lang="en-US" spc="-6" dirty="0" err="1">
                <a:solidFill>
                  <a:srgbClr val="FFFFFF"/>
                </a:solidFill>
              </a:rPr>
              <a:t>üzerinden</a:t>
            </a:r>
            <a:r>
              <a:rPr lang="en-US" spc="-6" dirty="0">
                <a:solidFill>
                  <a:srgbClr val="FFFFFF"/>
                </a:solidFill>
              </a:rPr>
              <a:t> </a:t>
            </a:r>
            <a:r>
              <a:rPr lang="en-US" spc="-3" dirty="0" err="1">
                <a:solidFill>
                  <a:srgbClr val="FFFFFF"/>
                </a:solidFill>
              </a:rPr>
              <a:t>alınan</a:t>
            </a:r>
            <a:r>
              <a:rPr lang="en-US" spc="-3" dirty="0">
                <a:solidFill>
                  <a:srgbClr val="FFFFFF"/>
                </a:solidFill>
              </a:rPr>
              <a:t> </a:t>
            </a:r>
            <a:r>
              <a:rPr lang="en-US" spc="-3" dirty="0" err="1">
                <a:solidFill>
                  <a:srgbClr val="FFFFFF"/>
                </a:solidFill>
              </a:rPr>
              <a:t>randevularla</a:t>
            </a:r>
            <a:r>
              <a:rPr lang="en-US" spc="-3" dirty="0">
                <a:solidFill>
                  <a:srgbClr val="FFFFFF"/>
                </a:solidFill>
              </a:rPr>
              <a:t> </a:t>
            </a:r>
            <a:r>
              <a:rPr lang="en-US" spc="-6" dirty="0" err="1">
                <a:solidFill>
                  <a:srgbClr val="FFFFFF"/>
                </a:solidFill>
              </a:rPr>
              <a:t>gideceğiniz</a:t>
            </a:r>
            <a:r>
              <a:rPr lang="en-US" spc="-6" dirty="0">
                <a:solidFill>
                  <a:srgbClr val="FFFFFF"/>
                </a:solidFill>
              </a:rPr>
              <a:t> </a:t>
            </a:r>
            <a:r>
              <a:rPr lang="en-US" spc="-3" dirty="0" err="1">
                <a:solidFill>
                  <a:srgbClr val="FFFFFF"/>
                </a:solidFill>
              </a:rPr>
              <a:t>diş</a:t>
            </a:r>
            <a:r>
              <a:rPr lang="en-US" spc="-3" dirty="0">
                <a:solidFill>
                  <a:srgbClr val="FFFFFF"/>
                </a:solidFill>
              </a:rPr>
              <a:t> </a:t>
            </a:r>
            <a:r>
              <a:rPr lang="en-US" spc="-3" dirty="0" err="1">
                <a:solidFill>
                  <a:srgbClr val="FFFFFF"/>
                </a:solidFill>
              </a:rPr>
              <a:t>kliniği</a:t>
            </a:r>
            <a:r>
              <a:rPr lang="en-US" spc="-3" dirty="0">
                <a:solidFill>
                  <a:srgbClr val="FFFFFF"/>
                </a:solidFill>
              </a:rPr>
              <a:t> </a:t>
            </a:r>
            <a:r>
              <a:rPr lang="en-US" dirty="0">
                <a:solidFill>
                  <a:srgbClr val="FFFFFF"/>
                </a:solidFill>
              </a:rPr>
              <a:t>ve </a:t>
            </a:r>
            <a:r>
              <a:rPr lang="en-US" spc="-3" dirty="0" err="1">
                <a:solidFill>
                  <a:srgbClr val="FFFFFF"/>
                </a:solidFill>
              </a:rPr>
              <a:t>diş</a:t>
            </a:r>
            <a:r>
              <a:rPr lang="en-US" spc="-3" dirty="0">
                <a:solidFill>
                  <a:srgbClr val="FFFFFF"/>
                </a:solidFill>
              </a:rPr>
              <a:t> </a:t>
            </a:r>
            <a:r>
              <a:rPr lang="en-US" spc="-6" dirty="0" err="1">
                <a:solidFill>
                  <a:srgbClr val="FFFFFF"/>
                </a:solidFill>
              </a:rPr>
              <a:t>hekimlerinde</a:t>
            </a:r>
            <a:r>
              <a:rPr lang="en-US" spc="-6" dirty="0">
                <a:solidFill>
                  <a:srgbClr val="FFFFFF"/>
                </a:solidFill>
              </a:rPr>
              <a:t>,  </a:t>
            </a:r>
            <a:r>
              <a:rPr lang="en-US" spc="-6" dirty="0" err="1">
                <a:solidFill>
                  <a:srgbClr val="FFFFFF"/>
                </a:solidFill>
              </a:rPr>
              <a:t>aşağıdaki</a:t>
            </a:r>
            <a:r>
              <a:rPr lang="en-US" spc="-6" dirty="0">
                <a:solidFill>
                  <a:srgbClr val="FFFFFF"/>
                </a:solidFill>
              </a:rPr>
              <a:t> </a:t>
            </a:r>
            <a:r>
              <a:rPr lang="en-US" spc="-6" dirty="0" err="1">
                <a:solidFill>
                  <a:srgbClr val="FFFFFF"/>
                </a:solidFill>
              </a:rPr>
              <a:t>listede</a:t>
            </a:r>
            <a:r>
              <a:rPr lang="en-US" spc="-6" dirty="0">
                <a:solidFill>
                  <a:srgbClr val="FFFFFF"/>
                </a:solidFill>
              </a:rPr>
              <a:t> </a:t>
            </a:r>
            <a:r>
              <a:rPr lang="en-US" dirty="0" err="1">
                <a:solidFill>
                  <a:srgbClr val="FFFFFF"/>
                </a:solidFill>
              </a:rPr>
              <a:t>tanımı</a:t>
            </a:r>
            <a:r>
              <a:rPr lang="en-US" dirty="0">
                <a:solidFill>
                  <a:srgbClr val="FFFFFF"/>
                </a:solidFill>
              </a:rPr>
              <a:t> </a:t>
            </a:r>
            <a:r>
              <a:rPr lang="en-US" spc="-3" dirty="0" err="1">
                <a:solidFill>
                  <a:srgbClr val="FFFFFF"/>
                </a:solidFill>
              </a:rPr>
              <a:t>yapılan</a:t>
            </a:r>
            <a:r>
              <a:rPr lang="en-US" spc="-3" dirty="0">
                <a:solidFill>
                  <a:srgbClr val="FFFFFF"/>
                </a:solidFill>
              </a:rPr>
              <a:t> </a:t>
            </a:r>
            <a:r>
              <a:rPr lang="en-US" spc="-6" dirty="0" err="1">
                <a:solidFill>
                  <a:srgbClr val="FFFFFF"/>
                </a:solidFill>
              </a:rPr>
              <a:t>hizmetler</a:t>
            </a:r>
            <a:r>
              <a:rPr lang="en-US" spc="-6" dirty="0">
                <a:solidFill>
                  <a:srgbClr val="FFFFFF"/>
                </a:solidFill>
              </a:rPr>
              <a:t> </a:t>
            </a:r>
            <a:r>
              <a:rPr lang="en-US" spc="-3" dirty="0" err="1">
                <a:solidFill>
                  <a:srgbClr val="FFFFFF"/>
                </a:solidFill>
              </a:rPr>
              <a:t>için</a:t>
            </a:r>
            <a:r>
              <a:rPr lang="en-US" spc="-3" dirty="0">
                <a:solidFill>
                  <a:srgbClr val="FFFFFF"/>
                </a:solidFill>
              </a:rPr>
              <a:t> </a:t>
            </a:r>
            <a:r>
              <a:rPr lang="en-US" spc="-6" dirty="0" err="1">
                <a:solidFill>
                  <a:srgbClr val="FFFFFF"/>
                </a:solidFill>
              </a:rPr>
              <a:t>poliçe</a:t>
            </a:r>
            <a:r>
              <a:rPr lang="en-US" spc="-6" dirty="0">
                <a:solidFill>
                  <a:srgbClr val="FFFFFF"/>
                </a:solidFill>
              </a:rPr>
              <a:t> </a:t>
            </a:r>
            <a:r>
              <a:rPr lang="en-US" spc="-3" dirty="0" err="1">
                <a:solidFill>
                  <a:srgbClr val="FFFFFF"/>
                </a:solidFill>
              </a:rPr>
              <a:t>dönemi</a:t>
            </a:r>
            <a:r>
              <a:rPr lang="en-US" spc="-3" dirty="0">
                <a:solidFill>
                  <a:srgbClr val="FFFFFF"/>
                </a:solidFill>
              </a:rPr>
              <a:t> </a:t>
            </a:r>
            <a:r>
              <a:rPr lang="en-US" spc="-6" dirty="0" err="1">
                <a:solidFill>
                  <a:srgbClr val="FFFFFF"/>
                </a:solidFill>
              </a:rPr>
              <a:t>içerisinde</a:t>
            </a:r>
            <a:r>
              <a:rPr lang="en-US" spc="-6" dirty="0">
                <a:solidFill>
                  <a:srgbClr val="FFFFFF"/>
                </a:solidFill>
              </a:rPr>
              <a:t> </a:t>
            </a:r>
            <a:r>
              <a:rPr lang="en-US" spc="-6" dirty="0" err="1">
                <a:solidFill>
                  <a:srgbClr val="FFFFFF"/>
                </a:solidFill>
              </a:rPr>
              <a:t>bir</a:t>
            </a:r>
            <a:r>
              <a:rPr lang="en-US" spc="-6" dirty="0">
                <a:solidFill>
                  <a:srgbClr val="FFFFFF"/>
                </a:solidFill>
              </a:rPr>
              <a:t> </a:t>
            </a:r>
            <a:r>
              <a:rPr lang="en-US" dirty="0" err="1">
                <a:solidFill>
                  <a:srgbClr val="FFFFFF"/>
                </a:solidFill>
              </a:rPr>
              <a:t>kez</a:t>
            </a:r>
            <a:r>
              <a:rPr lang="en-US" dirty="0">
                <a:solidFill>
                  <a:srgbClr val="FFFFFF"/>
                </a:solidFill>
              </a:rPr>
              <a:t> </a:t>
            </a:r>
            <a:r>
              <a:rPr lang="en-US" spc="-3" dirty="0" err="1">
                <a:solidFill>
                  <a:srgbClr val="FFFFFF"/>
                </a:solidFill>
              </a:rPr>
              <a:t>herhangi</a:t>
            </a:r>
            <a:r>
              <a:rPr lang="en-US" spc="-3" dirty="0">
                <a:solidFill>
                  <a:srgbClr val="FFFFFF"/>
                </a:solidFill>
              </a:rPr>
              <a:t> </a:t>
            </a:r>
            <a:r>
              <a:rPr lang="en-US" spc="-3" dirty="0" err="1">
                <a:solidFill>
                  <a:srgbClr val="FFFFFF"/>
                </a:solidFill>
              </a:rPr>
              <a:t>bir</a:t>
            </a:r>
            <a:r>
              <a:rPr lang="en-US" spc="-3" dirty="0">
                <a:solidFill>
                  <a:srgbClr val="FFFFFF"/>
                </a:solidFill>
              </a:rPr>
              <a:t> </a:t>
            </a:r>
            <a:r>
              <a:rPr lang="en-US" spc="-3" dirty="0" err="1">
                <a:solidFill>
                  <a:srgbClr val="FFFFFF"/>
                </a:solidFill>
              </a:rPr>
              <a:t>ücret</a:t>
            </a:r>
            <a:r>
              <a:rPr lang="en-US" spc="-3" dirty="0">
                <a:solidFill>
                  <a:srgbClr val="FFFFFF"/>
                </a:solidFill>
              </a:rPr>
              <a:t> </a:t>
            </a:r>
            <a:r>
              <a:rPr lang="en-US" dirty="0" err="1">
                <a:solidFill>
                  <a:srgbClr val="FFFFFF"/>
                </a:solidFill>
              </a:rPr>
              <a:t>ya</a:t>
            </a:r>
            <a:r>
              <a:rPr lang="en-US" dirty="0">
                <a:solidFill>
                  <a:srgbClr val="FFFFFF"/>
                </a:solidFill>
              </a:rPr>
              <a:t>  </a:t>
            </a:r>
            <a:r>
              <a:rPr lang="en-US" spc="-3" dirty="0">
                <a:solidFill>
                  <a:srgbClr val="FFFFFF"/>
                </a:solidFill>
              </a:rPr>
              <a:t>da </a:t>
            </a:r>
            <a:r>
              <a:rPr lang="en-US" dirty="0" err="1">
                <a:solidFill>
                  <a:srgbClr val="FFFFFF"/>
                </a:solidFill>
              </a:rPr>
              <a:t>katılım</a:t>
            </a:r>
            <a:r>
              <a:rPr lang="en-US" dirty="0">
                <a:solidFill>
                  <a:srgbClr val="FFFFFF"/>
                </a:solidFill>
              </a:rPr>
              <a:t> </a:t>
            </a:r>
            <a:r>
              <a:rPr lang="en-US" spc="-3" dirty="0" err="1">
                <a:solidFill>
                  <a:srgbClr val="FFFFFF"/>
                </a:solidFill>
              </a:rPr>
              <a:t>payı</a:t>
            </a:r>
            <a:r>
              <a:rPr lang="en-US" spc="-3" dirty="0">
                <a:solidFill>
                  <a:srgbClr val="FFFFFF"/>
                </a:solidFill>
              </a:rPr>
              <a:t> </a:t>
            </a:r>
            <a:r>
              <a:rPr lang="en-US" spc="-3" dirty="0" err="1">
                <a:solidFill>
                  <a:srgbClr val="FFFFFF"/>
                </a:solidFill>
              </a:rPr>
              <a:t>ödemeden</a:t>
            </a:r>
            <a:r>
              <a:rPr lang="en-US" spc="-3" dirty="0">
                <a:solidFill>
                  <a:srgbClr val="FFFFFF"/>
                </a:solidFill>
              </a:rPr>
              <a:t> </a:t>
            </a:r>
            <a:r>
              <a:rPr lang="en-US" spc="-6" dirty="0" err="1">
                <a:solidFill>
                  <a:srgbClr val="FFFFFF"/>
                </a:solidFill>
              </a:rPr>
              <a:t>yararlanabilirsiniz</a:t>
            </a:r>
            <a:r>
              <a:rPr lang="en-US" spc="-6" dirty="0">
                <a:solidFill>
                  <a:srgbClr val="FFFFFF"/>
                </a:solidFill>
              </a:rPr>
              <a:t>. </a:t>
            </a:r>
            <a:r>
              <a:rPr lang="en-US" spc="-6" dirty="0" err="1">
                <a:solidFill>
                  <a:srgbClr val="FFFFFF"/>
                </a:solidFill>
              </a:rPr>
              <a:t>Ayrıca</a:t>
            </a:r>
            <a:r>
              <a:rPr lang="en-US" spc="-6" dirty="0">
                <a:solidFill>
                  <a:srgbClr val="FFFFFF"/>
                </a:solidFill>
              </a:rPr>
              <a:t> </a:t>
            </a:r>
            <a:r>
              <a:rPr lang="en-US" spc="-3" dirty="0" err="1">
                <a:solidFill>
                  <a:srgbClr val="FFFFFF"/>
                </a:solidFill>
              </a:rPr>
              <a:t>bu</a:t>
            </a:r>
            <a:r>
              <a:rPr lang="en-US" spc="-3" dirty="0">
                <a:solidFill>
                  <a:srgbClr val="FFFFFF"/>
                </a:solidFill>
              </a:rPr>
              <a:t> </a:t>
            </a:r>
            <a:r>
              <a:rPr lang="en-US" spc="-3" dirty="0" err="1">
                <a:solidFill>
                  <a:srgbClr val="FFFFFF"/>
                </a:solidFill>
              </a:rPr>
              <a:t>hizmetlerin</a:t>
            </a:r>
            <a:r>
              <a:rPr lang="en-US" spc="-3" dirty="0">
                <a:solidFill>
                  <a:srgbClr val="FFFFFF"/>
                </a:solidFill>
              </a:rPr>
              <a:t> </a:t>
            </a:r>
            <a:r>
              <a:rPr lang="en-US" spc="-3" dirty="0" err="1">
                <a:solidFill>
                  <a:srgbClr val="FFFFFF"/>
                </a:solidFill>
              </a:rPr>
              <a:t>kullanımı</a:t>
            </a:r>
            <a:r>
              <a:rPr lang="en-US" spc="-3" dirty="0">
                <a:solidFill>
                  <a:srgbClr val="FFFFFF"/>
                </a:solidFill>
              </a:rPr>
              <a:t> </a:t>
            </a:r>
            <a:r>
              <a:rPr lang="en-US" spc="-6" dirty="0" err="1">
                <a:solidFill>
                  <a:srgbClr val="FFFFFF"/>
                </a:solidFill>
              </a:rPr>
              <a:t>poliçenin</a:t>
            </a:r>
            <a:r>
              <a:rPr lang="en-US" spc="-6" dirty="0">
                <a:solidFill>
                  <a:srgbClr val="FFFFFF"/>
                </a:solidFill>
              </a:rPr>
              <a:t> hasar</a:t>
            </a:r>
            <a:r>
              <a:rPr lang="en-US" spc="-218" dirty="0">
                <a:solidFill>
                  <a:srgbClr val="FFFFFF"/>
                </a:solidFill>
              </a:rPr>
              <a:t> </a:t>
            </a:r>
            <a:r>
              <a:rPr lang="en-US" spc="-3" dirty="0" err="1">
                <a:solidFill>
                  <a:srgbClr val="FFFFFF"/>
                </a:solidFill>
              </a:rPr>
              <a:t>oranını</a:t>
            </a:r>
            <a:r>
              <a:rPr lang="en-US" spc="-3" dirty="0">
                <a:solidFill>
                  <a:srgbClr val="FFFFFF"/>
                </a:solidFill>
              </a:rPr>
              <a:t>  </a:t>
            </a:r>
            <a:r>
              <a:rPr lang="en-US" spc="-6" dirty="0" err="1">
                <a:solidFill>
                  <a:srgbClr val="FFFFFF"/>
                </a:solidFill>
              </a:rPr>
              <a:t>etkilemeyecek</a:t>
            </a:r>
            <a:r>
              <a:rPr lang="en-US" spc="-6" dirty="0">
                <a:solidFill>
                  <a:srgbClr val="FFFFFF"/>
                </a:solidFill>
              </a:rPr>
              <a:t>, </a:t>
            </a:r>
            <a:r>
              <a:rPr lang="en-US" dirty="0" err="1">
                <a:solidFill>
                  <a:srgbClr val="FFFFFF"/>
                </a:solidFill>
              </a:rPr>
              <a:t>söz</a:t>
            </a:r>
            <a:r>
              <a:rPr lang="en-US" dirty="0">
                <a:solidFill>
                  <a:srgbClr val="FFFFFF"/>
                </a:solidFill>
              </a:rPr>
              <a:t> </a:t>
            </a:r>
            <a:r>
              <a:rPr lang="en-US" dirty="0" err="1">
                <a:solidFill>
                  <a:srgbClr val="FFFFFF"/>
                </a:solidFill>
              </a:rPr>
              <a:t>konusu</a:t>
            </a:r>
            <a:r>
              <a:rPr lang="en-US" dirty="0">
                <a:solidFill>
                  <a:srgbClr val="FFFFFF"/>
                </a:solidFill>
              </a:rPr>
              <a:t> </a:t>
            </a:r>
            <a:r>
              <a:rPr lang="en-US" dirty="0" err="1">
                <a:solidFill>
                  <a:srgbClr val="FFFFFF"/>
                </a:solidFill>
              </a:rPr>
              <a:t>masrafların</a:t>
            </a:r>
            <a:r>
              <a:rPr lang="en-US" dirty="0">
                <a:solidFill>
                  <a:srgbClr val="FFFFFF"/>
                </a:solidFill>
              </a:rPr>
              <a:t> </a:t>
            </a:r>
            <a:r>
              <a:rPr lang="en-US" dirty="0" err="1">
                <a:solidFill>
                  <a:srgbClr val="FFFFFF"/>
                </a:solidFill>
              </a:rPr>
              <a:t>tutarı</a:t>
            </a:r>
            <a:r>
              <a:rPr lang="en-US" dirty="0">
                <a:solidFill>
                  <a:srgbClr val="FFFFFF"/>
                </a:solidFill>
              </a:rPr>
              <a:t> </a:t>
            </a:r>
            <a:r>
              <a:rPr lang="en-US" spc="-6" dirty="0" err="1">
                <a:solidFill>
                  <a:srgbClr val="FFFFFF"/>
                </a:solidFill>
              </a:rPr>
              <a:t>poliçenizin</a:t>
            </a:r>
            <a:r>
              <a:rPr lang="en-US" spc="-6" dirty="0">
                <a:solidFill>
                  <a:srgbClr val="FFFFFF"/>
                </a:solidFill>
              </a:rPr>
              <a:t> </a:t>
            </a:r>
            <a:r>
              <a:rPr lang="en-US" spc="-3" dirty="0" err="1">
                <a:solidFill>
                  <a:srgbClr val="FFFFFF"/>
                </a:solidFill>
              </a:rPr>
              <a:t>limitlerinden</a:t>
            </a:r>
            <a:r>
              <a:rPr lang="en-US" spc="-161" dirty="0">
                <a:solidFill>
                  <a:srgbClr val="FFFFFF"/>
                </a:solidFill>
              </a:rPr>
              <a:t> </a:t>
            </a:r>
            <a:r>
              <a:rPr lang="en-US" spc="-12" dirty="0" err="1">
                <a:solidFill>
                  <a:srgbClr val="FFFFFF"/>
                </a:solidFill>
              </a:rPr>
              <a:t>düşmeyecektir</a:t>
            </a:r>
            <a:r>
              <a:rPr lang="en-US" spc="-12" dirty="0">
                <a:solidFill>
                  <a:srgbClr val="FFFFFF"/>
                </a:solidFill>
              </a:rPr>
              <a:t>.</a:t>
            </a:r>
            <a:endParaRPr lang="en-US" dirty="0">
              <a:solidFill>
                <a:srgbClr val="FFFFFF"/>
              </a:solidFill>
            </a:endParaRPr>
          </a:p>
          <a:p>
            <a:pPr>
              <a:lnSpc>
                <a:spcPct val="90000"/>
              </a:lnSpc>
              <a:spcBef>
                <a:spcPts val="821"/>
              </a:spcBef>
            </a:pPr>
            <a:r>
              <a:rPr lang="en-US" b="1" dirty="0" err="1">
                <a:solidFill>
                  <a:srgbClr val="002060"/>
                </a:solidFill>
              </a:rPr>
              <a:t>Diş</a:t>
            </a:r>
            <a:r>
              <a:rPr lang="en-US" b="1" dirty="0">
                <a:solidFill>
                  <a:srgbClr val="002060"/>
                </a:solidFill>
              </a:rPr>
              <a:t> </a:t>
            </a:r>
            <a:r>
              <a:rPr lang="en-US" b="1" dirty="0" err="1">
                <a:solidFill>
                  <a:srgbClr val="002060"/>
                </a:solidFill>
              </a:rPr>
              <a:t>Paketi</a:t>
            </a:r>
            <a:r>
              <a:rPr lang="en-US" b="1" dirty="0">
                <a:solidFill>
                  <a:srgbClr val="002060"/>
                </a:solidFill>
              </a:rPr>
              <a:t> </a:t>
            </a:r>
            <a:r>
              <a:rPr lang="en-US" b="1" dirty="0" err="1">
                <a:solidFill>
                  <a:srgbClr val="002060"/>
                </a:solidFill>
              </a:rPr>
              <a:t>Hizmet</a:t>
            </a:r>
            <a:r>
              <a:rPr lang="en-US" b="1" dirty="0">
                <a:solidFill>
                  <a:srgbClr val="002060"/>
                </a:solidFill>
              </a:rPr>
              <a:t> </a:t>
            </a:r>
            <a:r>
              <a:rPr lang="en-US" b="1" dirty="0" err="1">
                <a:solidFill>
                  <a:srgbClr val="002060"/>
                </a:solidFill>
              </a:rPr>
              <a:t>İçeriği</a:t>
            </a:r>
            <a:r>
              <a:rPr lang="en-US" b="1" spc="-121" dirty="0">
                <a:solidFill>
                  <a:srgbClr val="002060"/>
                </a:solidFill>
              </a:rPr>
              <a:t> </a:t>
            </a:r>
            <a:r>
              <a:rPr lang="en-US" b="1" spc="-3" dirty="0" err="1">
                <a:solidFill>
                  <a:srgbClr val="002060"/>
                </a:solidFill>
              </a:rPr>
              <a:t>Nedir</a:t>
            </a:r>
            <a:r>
              <a:rPr lang="en-US" b="1" spc="-3" dirty="0">
                <a:solidFill>
                  <a:srgbClr val="002060"/>
                </a:solidFill>
              </a:rPr>
              <a:t>?</a:t>
            </a:r>
            <a:endParaRPr lang="en-US" b="1" dirty="0">
              <a:solidFill>
                <a:srgbClr val="002060"/>
              </a:solidFill>
            </a:endParaRPr>
          </a:p>
          <a:p>
            <a:pPr marL="7697" marR="302510" indent="-228600">
              <a:lnSpc>
                <a:spcPct val="90000"/>
              </a:lnSpc>
              <a:spcBef>
                <a:spcPts val="1070"/>
              </a:spcBef>
              <a:buFont typeface="Arial" panose="020B0604020202020204" pitchFamily="34" charset="0"/>
              <a:buChar char="•"/>
            </a:pPr>
            <a:r>
              <a:rPr lang="en-US" dirty="0">
                <a:solidFill>
                  <a:srgbClr val="FFFFFF"/>
                </a:solidFill>
              </a:rPr>
              <a:t>Bu </a:t>
            </a:r>
            <a:r>
              <a:rPr lang="en-US" spc="-15" dirty="0" err="1">
                <a:solidFill>
                  <a:srgbClr val="FFFFFF"/>
                </a:solidFill>
              </a:rPr>
              <a:t>hizmetler</a:t>
            </a:r>
            <a:r>
              <a:rPr lang="en-US" spc="-15" dirty="0">
                <a:solidFill>
                  <a:srgbClr val="FFFFFF"/>
                </a:solidFill>
              </a:rPr>
              <a:t>, </a:t>
            </a:r>
            <a:r>
              <a:rPr lang="en-US" spc="-3" dirty="0" err="1">
                <a:solidFill>
                  <a:srgbClr val="FFFFFF"/>
                </a:solidFill>
              </a:rPr>
              <a:t>poliçe</a:t>
            </a:r>
            <a:r>
              <a:rPr lang="en-US" spc="-3" dirty="0">
                <a:solidFill>
                  <a:srgbClr val="FFFFFF"/>
                </a:solidFill>
              </a:rPr>
              <a:t> </a:t>
            </a:r>
            <a:r>
              <a:rPr lang="en-US" spc="-3" dirty="0" err="1">
                <a:solidFill>
                  <a:srgbClr val="FFFFFF"/>
                </a:solidFill>
              </a:rPr>
              <a:t>dönemi</a:t>
            </a:r>
            <a:r>
              <a:rPr lang="en-US" spc="-3" dirty="0">
                <a:solidFill>
                  <a:srgbClr val="FFFFFF"/>
                </a:solidFill>
              </a:rPr>
              <a:t> </a:t>
            </a:r>
            <a:r>
              <a:rPr lang="en-US" spc="-6" dirty="0" err="1">
                <a:solidFill>
                  <a:srgbClr val="FFFFFF"/>
                </a:solidFill>
              </a:rPr>
              <a:t>içerisinde</a:t>
            </a:r>
            <a:r>
              <a:rPr lang="en-US" spc="-6" dirty="0">
                <a:solidFill>
                  <a:srgbClr val="FFFFFF"/>
                </a:solidFill>
              </a:rPr>
              <a:t> </a:t>
            </a:r>
            <a:r>
              <a:rPr lang="en-US" dirty="0" err="1">
                <a:solidFill>
                  <a:srgbClr val="FFFFFF"/>
                </a:solidFill>
              </a:rPr>
              <a:t>yılda</a:t>
            </a:r>
            <a:r>
              <a:rPr lang="en-US" dirty="0">
                <a:solidFill>
                  <a:srgbClr val="FFFFFF"/>
                </a:solidFill>
              </a:rPr>
              <a:t> </a:t>
            </a:r>
            <a:r>
              <a:rPr lang="en-US" spc="-3" dirty="0" err="1">
                <a:solidFill>
                  <a:srgbClr val="FFFFFF"/>
                </a:solidFill>
              </a:rPr>
              <a:t>bir</a:t>
            </a:r>
            <a:r>
              <a:rPr lang="en-US" spc="-3" dirty="0">
                <a:solidFill>
                  <a:srgbClr val="FFFFFF"/>
                </a:solidFill>
              </a:rPr>
              <a:t> </a:t>
            </a:r>
            <a:r>
              <a:rPr lang="en-US" dirty="0" err="1">
                <a:solidFill>
                  <a:srgbClr val="FFFFFF"/>
                </a:solidFill>
              </a:rPr>
              <a:t>kez</a:t>
            </a:r>
            <a:r>
              <a:rPr lang="en-US" dirty="0">
                <a:solidFill>
                  <a:srgbClr val="FFFFFF"/>
                </a:solidFill>
              </a:rPr>
              <a:t> </a:t>
            </a:r>
            <a:r>
              <a:rPr lang="en-US" spc="-3" dirty="0" err="1">
                <a:solidFill>
                  <a:srgbClr val="FFFFFF"/>
                </a:solidFill>
              </a:rPr>
              <a:t>ücretsiz</a:t>
            </a:r>
            <a:r>
              <a:rPr lang="en-US" spc="-3" dirty="0">
                <a:solidFill>
                  <a:srgbClr val="FFFFFF"/>
                </a:solidFill>
              </a:rPr>
              <a:t>, </a:t>
            </a:r>
            <a:r>
              <a:rPr lang="en-US" dirty="0" err="1">
                <a:solidFill>
                  <a:srgbClr val="FFFFFF"/>
                </a:solidFill>
              </a:rPr>
              <a:t>sadece</a:t>
            </a:r>
            <a:r>
              <a:rPr lang="en-US" dirty="0">
                <a:solidFill>
                  <a:srgbClr val="FFFFFF"/>
                </a:solidFill>
              </a:rPr>
              <a:t> </a:t>
            </a:r>
            <a:r>
              <a:rPr lang="en-US" spc="-3" dirty="0" err="1">
                <a:solidFill>
                  <a:srgbClr val="FFFFFF"/>
                </a:solidFill>
              </a:rPr>
              <a:t>anlaşmalı</a:t>
            </a:r>
            <a:r>
              <a:rPr lang="en-US" spc="-3" dirty="0">
                <a:solidFill>
                  <a:srgbClr val="FFFFFF"/>
                </a:solidFill>
              </a:rPr>
              <a:t> network</a:t>
            </a:r>
            <a:r>
              <a:rPr lang="en-US" spc="-221" dirty="0">
                <a:solidFill>
                  <a:srgbClr val="FFFFFF"/>
                </a:solidFill>
              </a:rPr>
              <a:t> </a:t>
            </a:r>
            <a:r>
              <a:rPr lang="en-US" spc="-3" dirty="0" err="1">
                <a:solidFill>
                  <a:srgbClr val="FFFFFF"/>
                </a:solidFill>
              </a:rPr>
              <a:t>üzerinden</a:t>
            </a:r>
            <a:r>
              <a:rPr lang="en-US" spc="-3" dirty="0">
                <a:solidFill>
                  <a:srgbClr val="FFFFFF"/>
                </a:solidFill>
              </a:rPr>
              <a:t>  </a:t>
            </a:r>
            <a:r>
              <a:rPr lang="en-US" dirty="0" err="1">
                <a:solidFill>
                  <a:srgbClr val="FFFFFF"/>
                </a:solidFill>
              </a:rPr>
              <a:t>randevu</a:t>
            </a:r>
            <a:r>
              <a:rPr lang="en-US" dirty="0">
                <a:solidFill>
                  <a:srgbClr val="FFFFFF"/>
                </a:solidFill>
              </a:rPr>
              <a:t> </a:t>
            </a:r>
            <a:r>
              <a:rPr lang="en-US" spc="-6" dirty="0" err="1">
                <a:solidFill>
                  <a:srgbClr val="FFFFFF"/>
                </a:solidFill>
              </a:rPr>
              <a:t>alınması</a:t>
            </a:r>
            <a:r>
              <a:rPr lang="en-US" spc="-6" dirty="0">
                <a:solidFill>
                  <a:srgbClr val="FFFFFF"/>
                </a:solidFill>
              </a:rPr>
              <a:t> </a:t>
            </a:r>
            <a:r>
              <a:rPr lang="en-US" dirty="0" err="1">
                <a:solidFill>
                  <a:srgbClr val="FFFFFF"/>
                </a:solidFill>
              </a:rPr>
              <a:t>koşulu</a:t>
            </a:r>
            <a:r>
              <a:rPr lang="en-US" dirty="0">
                <a:solidFill>
                  <a:srgbClr val="FFFFFF"/>
                </a:solidFill>
              </a:rPr>
              <a:t> </a:t>
            </a:r>
            <a:r>
              <a:rPr lang="en-US" dirty="0" err="1">
                <a:solidFill>
                  <a:srgbClr val="FFFFFF"/>
                </a:solidFill>
              </a:rPr>
              <a:t>ile</a:t>
            </a:r>
            <a:r>
              <a:rPr lang="en-US" spc="-106" dirty="0">
                <a:solidFill>
                  <a:srgbClr val="FFFFFF"/>
                </a:solidFill>
              </a:rPr>
              <a:t> </a:t>
            </a:r>
            <a:r>
              <a:rPr lang="en-US" spc="-6" dirty="0" err="1">
                <a:solidFill>
                  <a:srgbClr val="FFFFFF"/>
                </a:solidFill>
              </a:rPr>
              <a:t>geçerlidir</a:t>
            </a:r>
            <a:r>
              <a:rPr lang="en-US" spc="-6" dirty="0">
                <a:solidFill>
                  <a:srgbClr val="FFFFFF"/>
                </a:solidFill>
              </a:rPr>
              <a:t>:</a:t>
            </a:r>
            <a:endParaRPr lang="en-US" dirty="0">
              <a:solidFill>
                <a:srgbClr val="FFFFFF"/>
              </a:solidFill>
            </a:endParaRPr>
          </a:p>
          <a:p>
            <a:pPr marL="292888" indent="-228600">
              <a:lnSpc>
                <a:spcPct val="90000"/>
              </a:lnSpc>
              <a:spcBef>
                <a:spcPts val="794"/>
              </a:spcBef>
              <a:buClr>
                <a:srgbClr val="8D1515"/>
              </a:buClr>
              <a:buSzPct val="144067"/>
              <a:buFont typeface="Arial" panose="020B0604020202020204" pitchFamily="34" charset="0"/>
              <a:buChar char="•"/>
              <a:tabLst>
                <a:tab pos="292888" algn="l"/>
                <a:tab pos="293274" algn="l"/>
              </a:tabLst>
            </a:pPr>
            <a:r>
              <a:rPr lang="en-US" dirty="0" err="1">
                <a:solidFill>
                  <a:srgbClr val="FFFFFF"/>
                </a:solidFill>
              </a:rPr>
              <a:t>Detertraj</a:t>
            </a:r>
            <a:r>
              <a:rPr lang="en-US" dirty="0">
                <a:solidFill>
                  <a:srgbClr val="FFFFFF"/>
                </a:solidFill>
              </a:rPr>
              <a:t> (</a:t>
            </a:r>
            <a:r>
              <a:rPr lang="en-US" dirty="0" err="1">
                <a:solidFill>
                  <a:srgbClr val="FFFFFF"/>
                </a:solidFill>
              </a:rPr>
              <a:t>diş</a:t>
            </a:r>
            <a:r>
              <a:rPr lang="en-US" dirty="0">
                <a:solidFill>
                  <a:srgbClr val="FFFFFF"/>
                </a:solidFill>
              </a:rPr>
              <a:t> </a:t>
            </a:r>
            <a:r>
              <a:rPr lang="en-US" spc="-3" dirty="0" err="1">
                <a:solidFill>
                  <a:srgbClr val="FFFFFF"/>
                </a:solidFill>
              </a:rPr>
              <a:t>temizliği</a:t>
            </a:r>
            <a:r>
              <a:rPr lang="en-US" spc="-3" dirty="0">
                <a:solidFill>
                  <a:srgbClr val="FFFFFF"/>
                </a:solidFill>
              </a:rPr>
              <a:t> </a:t>
            </a:r>
            <a:r>
              <a:rPr lang="en-US" dirty="0">
                <a:solidFill>
                  <a:srgbClr val="FFFFFF"/>
                </a:solidFill>
              </a:rPr>
              <a:t>- </a:t>
            </a:r>
            <a:r>
              <a:rPr lang="en-US" spc="-3" dirty="0">
                <a:solidFill>
                  <a:srgbClr val="FFFFFF"/>
                </a:solidFill>
              </a:rPr>
              <a:t>alt </a:t>
            </a:r>
            <a:r>
              <a:rPr lang="en-US" dirty="0">
                <a:solidFill>
                  <a:srgbClr val="FFFFFF"/>
                </a:solidFill>
              </a:rPr>
              <a:t>ve </a:t>
            </a:r>
            <a:r>
              <a:rPr lang="en-US" spc="-3" dirty="0" err="1">
                <a:solidFill>
                  <a:srgbClr val="FFFFFF"/>
                </a:solidFill>
              </a:rPr>
              <a:t>üst</a:t>
            </a:r>
            <a:r>
              <a:rPr lang="en-US" spc="-118" dirty="0">
                <a:solidFill>
                  <a:srgbClr val="FFFFFF"/>
                </a:solidFill>
              </a:rPr>
              <a:t> </a:t>
            </a:r>
            <a:r>
              <a:rPr lang="en-US" dirty="0" err="1">
                <a:solidFill>
                  <a:srgbClr val="FFFFFF"/>
                </a:solidFill>
              </a:rPr>
              <a:t>çene</a:t>
            </a:r>
            <a:r>
              <a:rPr lang="en-US" dirty="0">
                <a:solidFill>
                  <a:srgbClr val="FFFFFF"/>
                </a:solidFill>
              </a:rPr>
              <a:t>)</a:t>
            </a:r>
          </a:p>
          <a:p>
            <a:pPr marL="292888" indent="-228600">
              <a:lnSpc>
                <a:spcPct val="90000"/>
              </a:lnSpc>
              <a:spcBef>
                <a:spcPts val="821"/>
              </a:spcBef>
              <a:buClr>
                <a:srgbClr val="8D1515"/>
              </a:buClr>
              <a:buSzPct val="144067"/>
              <a:buFont typeface="Arial" panose="020B0604020202020204" pitchFamily="34" charset="0"/>
              <a:buChar char="•"/>
              <a:tabLst>
                <a:tab pos="292888" algn="l"/>
                <a:tab pos="293274" algn="l"/>
              </a:tabLst>
            </a:pPr>
            <a:r>
              <a:rPr lang="en-US" dirty="0" err="1">
                <a:solidFill>
                  <a:srgbClr val="FFFFFF"/>
                </a:solidFill>
              </a:rPr>
              <a:t>Diş</a:t>
            </a:r>
            <a:r>
              <a:rPr lang="en-US" dirty="0">
                <a:solidFill>
                  <a:srgbClr val="FFFFFF"/>
                </a:solidFill>
              </a:rPr>
              <a:t> </a:t>
            </a:r>
            <a:r>
              <a:rPr lang="en-US" spc="-3" dirty="0" err="1">
                <a:solidFill>
                  <a:srgbClr val="FFFFFF"/>
                </a:solidFill>
              </a:rPr>
              <a:t>Röntgen</a:t>
            </a:r>
            <a:r>
              <a:rPr lang="en-US" spc="-3" dirty="0">
                <a:solidFill>
                  <a:srgbClr val="FFFFFF"/>
                </a:solidFill>
              </a:rPr>
              <a:t> </a:t>
            </a:r>
            <a:r>
              <a:rPr lang="en-US" spc="-6" dirty="0">
                <a:solidFill>
                  <a:srgbClr val="FFFFFF"/>
                </a:solidFill>
              </a:rPr>
              <a:t>Filmi </a:t>
            </a:r>
            <a:r>
              <a:rPr lang="en-US" spc="-3" dirty="0">
                <a:solidFill>
                  <a:srgbClr val="FFFFFF"/>
                </a:solidFill>
              </a:rPr>
              <a:t>(</a:t>
            </a:r>
            <a:r>
              <a:rPr lang="en-US" spc="-3" dirty="0" err="1">
                <a:solidFill>
                  <a:srgbClr val="FFFFFF"/>
                </a:solidFill>
              </a:rPr>
              <a:t>Periapikal</a:t>
            </a:r>
            <a:r>
              <a:rPr lang="en-US" spc="-3" dirty="0">
                <a:solidFill>
                  <a:srgbClr val="FFFFFF"/>
                </a:solidFill>
              </a:rPr>
              <a:t> </a:t>
            </a:r>
            <a:r>
              <a:rPr lang="en-US" dirty="0">
                <a:solidFill>
                  <a:srgbClr val="FFFFFF"/>
                </a:solidFill>
              </a:rPr>
              <a:t>– </a:t>
            </a:r>
            <a:r>
              <a:rPr lang="en-US" spc="-69" dirty="0">
                <a:solidFill>
                  <a:srgbClr val="FFFFFF"/>
                </a:solidFill>
              </a:rPr>
              <a:t>Tek</a:t>
            </a:r>
            <a:r>
              <a:rPr lang="en-US" spc="-130" dirty="0">
                <a:solidFill>
                  <a:srgbClr val="FFFFFF"/>
                </a:solidFill>
              </a:rPr>
              <a:t> </a:t>
            </a:r>
            <a:r>
              <a:rPr lang="en-US" dirty="0" err="1">
                <a:solidFill>
                  <a:srgbClr val="FFFFFF"/>
                </a:solidFill>
              </a:rPr>
              <a:t>Diş</a:t>
            </a:r>
            <a:r>
              <a:rPr lang="en-US" dirty="0">
                <a:solidFill>
                  <a:srgbClr val="FFFFFF"/>
                </a:solidFill>
              </a:rPr>
              <a:t>)</a:t>
            </a:r>
          </a:p>
          <a:p>
            <a:pPr marL="292888" indent="-228600">
              <a:lnSpc>
                <a:spcPct val="90000"/>
              </a:lnSpc>
              <a:spcBef>
                <a:spcPts val="821"/>
              </a:spcBef>
              <a:buClr>
                <a:srgbClr val="8D1515"/>
              </a:buClr>
              <a:buSzPct val="144067"/>
              <a:buFont typeface="Arial" panose="020B0604020202020204" pitchFamily="34" charset="0"/>
              <a:buChar char="•"/>
              <a:tabLst>
                <a:tab pos="292888" algn="l"/>
                <a:tab pos="293274" algn="l"/>
              </a:tabLst>
            </a:pPr>
            <a:r>
              <a:rPr lang="en-US" dirty="0" err="1">
                <a:solidFill>
                  <a:srgbClr val="FFFFFF"/>
                </a:solidFill>
              </a:rPr>
              <a:t>Diş</a:t>
            </a:r>
            <a:r>
              <a:rPr lang="en-US" dirty="0">
                <a:solidFill>
                  <a:srgbClr val="FFFFFF"/>
                </a:solidFill>
              </a:rPr>
              <a:t> </a:t>
            </a:r>
            <a:r>
              <a:rPr lang="en-US" spc="-3" dirty="0" err="1">
                <a:solidFill>
                  <a:srgbClr val="FFFFFF"/>
                </a:solidFill>
              </a:rPr>
              <a:t>hekimi</a:t>
            </a:r>
            <a:r>
              <a:rPr lang="en-US" spc="-61" dirty="0">
                <a:solidFill>
                  <a:srgbClr val="FFFFFF"/>
                </a:solidFill>
              </a:rPr>
              <a:t> </a:t>
            </a:r>
            <a:r>
              <a:rPr lang="en-US" spc="-3" dirty="0" err="1">
                <a:solidFill>
                  <a:srgbClr val="FFFFFF"/>
                </a:solidFill>
              </a:rPr>
              <a:t>muayenesi</a:t>
            </a:r>
            <a:endParaRPr lang="tr-TR" spc="-3" dirty="0">
              <a:solidFill>
                <a:srgbClr val="FFFFFF"/>
              </a:solidFill>
            </a:endParaRPr>
          </a:p>
          <a:p>
            <a:pPr marL="292888" indent="-228600">
              <a:lnSpc>
                <a:spcPct val="90000"/>
              </a:lnSpc>
              <a:spcBef>
                <a:spcPts val="821"/>
              </a:spcBef>
              <a:buClr>
                <a:srgbClr val="8D1515"/>
              </a:buClr>
              <a:buSzPct val="144067"/>
              <a:buFont typeface="Arial" panose="020B0604020202020204" pitchFamily="34" charset="0"/>
              <a:buChar char="•"/>
              <a:tabLst>
                <a:tab pos="292888" algn="l"/>
                <a:tab pos="293274" algn="l"/>
              </a:tabLst>
            </a:pPr>
            <a:endParaRPr lang="en-US" dirty="0">
              <a:solidFill>
                <a:srgbClr val="FFFFFF"/>
              </a:solidFill>
            </a:endParaRPr>
          </a:p>
          <a:p>
            <a:pPr>
              <a:lnSpc>
                <a:spcPct val="90000"/>
              </a:lnSpc>
            </a:pPr>
            <a:r>
              <a:rPr lang="en-US" b="1" dirty="0" err="1">
                <a:solidFill>
                  <a:srgbClr val="002060"/>
                </a:solidFill>
              </a:rPr>
              <a:t>Diş</a:t>
            </a:r>
            <a:r>
              <a:rPr lang="en-US" b="1" dirty="0">
                <a:solidFill>
                  <a:srgbClr val="002060"/>
                </a:solidFill>
              </a:rPr>
              <a:t> </a:t>
            </a:r>
            <a:r>
              <a:rPr lang="en-US" b="1" dirty="0" err="1">
                <a:solidFill>
                  <a:srgbClr val="002060"/>
                </a:solidFill>
              </a:rPr>
              <a:t>Paketi</a:t>
            </a:r>
            <a:r>
              <a:rPr lang="en-US" b="1" dirty="0">
                <a:solidFill>
                  <a:srgbClr val="002060"/>
                </a:solidFill>
              </a:rPr>
              <a:t> </a:t>
            </a:r>
            <a:r>
              <a:rPr lang="en-US" b="1" spc="-6" dirty="0" err="1">
                <a:solidFill>
                  <a:srgbClr val="002060"/>
                </a:solidFill>
              </a:rPr>
              <a:t>hizmetlerinden</a:t>
            </a:r>
            <a:r>
              <a:rPr lang="en-US" b="1" spc="-6" dirty="0">
                <a:solidFill>
                  <a:srgbClr val="002060"/>
                </a:solidFill>
              </a:rPr>
              <a:t> </a:t>
            </a:r>
            <a:r>
              <a:rPr lang="en-US" b="1" spc="-6" dirty="0" err="1">
                <a:solidFill>
                  <a:srgbClr val="002060"/>
                </a:solidFill>
              </a:rPr>
              <a:t>nasıl</a:t>
            </a:r>
            <a:r>
              <a:rPr lang="en-US" b="1" spc="-67" dirty="0">
                <a:solidFill>
                  <a:srgbClr val="002060"/>
                </a:solidFill>
              </a:rPr>
              <a:t> </a:t>
            </a:r>
            <a:r>
              <a:rPr lang="en-US" b="1" spc="-6" dirty="0" err="1">
                <a:solidFill>
                  <a:srgbClr val="002060"/>
                </a:solidFill>
              </a:rPr>
              <a:t>yararlanabilirsiniz</a:t>
            </a:r>
            <a:r>
              <a:rPr lang="en-US" b="1" spc="-6" dirty="0">
                <a:solidFill>
                  <a:srgbClr val="002060"/>
                </a:solidFill>
              </a:rPr>
              <a:t>?</a:t>
            </a:r>
            <a:endParaRPr lang="en-US" b="1" dirty="0">
              <a:solidFill>
                <a:srgbClr val="002060"/>
              </a:solidFill>
            </a:endParaRPr>
          </a:p>
          <a:p>
            <a:pPr marL="7697" marR="3079" indent="-228600">
              <a:lnSpc>
                <a:spcPct val="90000"/>
              </a:lnSpc>
              <a:spcBef>
                <a:spcPts val="1064"/>
              </a:spcBef>
              <a:buFont typeface="Arial" panose="020B0604020202020204" pitchFamily="34" charset="0"/>
              <a:buChar char="•"/>
            </a:pPr>
            <a:r>
              <a:rPr lang="en-US" dirty="0">
                <a:solidFill>
                  <a:srgbClr val="FFFFFF"/>
                </a:solidFill>
              </a:rPr>
              <a:t>0 </a:t>
            </a:r>
            <a:r>
              <a:rPr lang="en-US" spc="-3" dirty="0">
                <a:solidFill>
                  <a:srgbClr val="FFFFFF"/>
                </a:solidFill>
              </a:rPr>
              <a:t>850 252 04 04 </a:t>
            </a:r>
            <a:r>
              <a:rPr lang="en-US" spc="-3" dirty="0" err="1">
                <a:solidFill>
                  <a:srgbClr val="FFFFFF"/>
                </a:solidFill>
              </a:rPr>
              <a:t>numaralı</a:t>
            </a:r>
            <a:r>
              <a:rPr lang="en-US" spc="-3" dirty="0">
                <a:solidFill>
                  <a:srgbClr val="FFFFFF"/>
                </a:solidFill>
              </a:rPr>
              <a:t> Demir </a:t>
            </a:r>
            <a:r>
              <a:rPr lang="en-US" dirty="0">
                <a:solidFill>
                  <a:srgbClr val="FFFFFF"/>
                </a:solidFill>
              </a:rPr>
              <a:t>Sağlık ve </a:t>
            </a:r>
            <a:r>
              <a:rPr lang="en-US" spc="-3" dirty="0">
                <a:solidFill>
                  <a:srgbClr val="FFFFFF"/>
                </a:solidFill>
              </a:rPr>
              <a:t>Hayat </a:t>
            </a:r>
            <a:r>
              <a:rPr lang="en-US" dirty="0" err="1">
                <a:solidFill>
                  <a:srgbClr val="FFFFFF"/>
                </a:solidFill>
              </a:rPr>
              <a:t>Müşteri</a:t>
            </a:r>
            <a:r>
              <a:rPr lang="en-US" dirty="0">
                <a:solidFill>
                  <a:srgbClr val="FFFFFF"/>
                </a:solidFill>
              </a:rPr>
              <a:t> </a:t>
            </a:r>
            <a:r>
              <a:rPr lang="en-US" spc="-3" dirty="0" err="1">
                <a:solidFill>
                  <a:srgbClr val="FFFFFF"/>
                </a:solidFill>
              </a:rPr>
              <a:t>Hizmetleri’ni</a:t>
            </a:r>
            <a:r>
              <a:rPr lang="en-US" spc="-3" dirty="0">
                <a:solidFill>
                  <a:srgbClr val="FFFFFF"/>
                </a:solidFill>
              </a:rPr>
              <a:t> </a:t>
            </a:r>
            <a:r>
              <a:rPr lang="en-US" spc="-3" dirty="0" err="1">
                <a:solidFill>
                  <a:srgbClr val="FFFFFF"/>
                </a:solidFill>
              </a:rPr>
              <a:t>arayıp</a:t>
            </a:r>
            <a:r>
              <a:rPr lang="en-US" spc="-3" dirty="0">
                <a:solidFill>
                  <a:srgbClr val="FFFFFF"/>
                </a:solidFill>
              </a:rPr>
              <a:t>, </a:t>
            </a:r>
            <a:r>
              <a:rPr lang="en-US" spc="-3" dirty="0" err="1">
                <a:solidFill>
                  <a:srgbClr val="FFFFFF"/>
                </a:solidFill>
              </a:rPr>
              <a:t>anlaşmalı</a:t>
            </a:r>
            <a:r>
              <a:rPr lang="en-US" spc="-3" dirty="0">
                <a:solidFill>
                  <a:srgbClr val="FFFFFF"/>
                </a:solidFill>
              </a:rPr>
              <a:t> </a:t>
            </a:r>
            <a:r>
              <a:rPr lang="en-US" spc="-3" dirty="0" err="1">
                <a:solidFill>
                  <a:srgbClr val="FFFFFF"/>
                </a:solidFill>
              </a:rPr>
              <a:t>klinik</a:t>
            </a:r>
            <a:r>
              <a:rPr lang="en-US" spc="-3" dirty="0">
                <a:solidFill>
                  <a:srgbClr val="FFFFFF"/>
                </a:solidFill>
              </a:rPr>
              <a:t> </a:t>
            </a:r>
            <a:r>
              <a:rPr lang="en-US" dirty="0">
                <a:solidFill>
                  <a:srgbClr val="FFFFFF"/>
                </a:solidFill>
              </a:rPr>
              <a:t>ve</a:t>
            </a:r>
            <a:r>
              <a:rPr lang="en-US" spc="-273" dirty="0">
                <a:solidFill>
                  <a:srgbClr val="FFFFFF"/>
                </a:solidFill>
              </a:rPr>
              <a:t> </a:t>
            </a:r>
            <a:r>
              <a:rPr lang="en-US" spc="-3" dirty="0" err="1">
                <a:solidFill>
                  <a:srgbClr val="FFFFFF"/>
                </a:solidFill>
              </a:rPr>
              <a:t>diş</a:t>
            </a:r>
            <a:r>
              <a:rPr lang="en-US" spc="-3" dirty="0">
                <a:solidFill>
                  <a:srgbClr val="FFFFFF"/>
                </a:solidFill>
              </a:rPr>
              <a:t>  </a:t>
            </a:r>
            <a:r>
              <a:rPr lang="en-US" spc="-6" dirty="0" err="1">
                <a:solidFill>
                  <a:srgbClr val="FFFFFF"/>
                </a:solidFill>
              </a:rPr>
              <a:t>hekimlerinden</a:t>
            </a:r>
            <a:r>
              <a:rPr lang="en-US" spc="-6" dirty="0">
                <a:solidFill>
                  <a:srgbClr val="FFFFFF"/>
                </a:solidFill>
              </a:rPr>
              <a:t> </a:t>
            </a:r>
            <a:r>
              <a:rPr lang="en-US" dirty="0" err="1">
                <a:solidFill>
                  <a:srgbClr val="FFFFFF"/>
                </a:solidFill>
              </a:rPr>
              <a:t>randevu</a:t>
            </a:r>
            <a:r>
              <a:rPr lang="en-US" dirty="0">
                <a:solidFill>
                  <a:srgbClr val="FFFFFF"/>
                </a:solidFill>
              </a:rPr>
              <a:t> </a:t>
            </a:r>
            <a:r>
              <a:rPr lang="en-US" spc="-3" dirty="0" err="1">
                <a:solidFill>
                  <a:srgbClr val="FFFFFF"/>
                </a:solidFill>
              </a:rPr>
              <a:t>alarak</a:t>
            </a:r>
            <a:r>
              <a:rPr lang="en-US" spc="-3" dirty="0">
                <a:solidFill>
                  <a:srgbClr val="FFFFFF"/>
                </a:solidFill>
              </a:rPr>
              <a:t>, </a:t>
            </a:r>
            <a:r>
              <a:rPr lang="en-US" spc="-6" dirty="0" err="1">
                <a:solidFill>
                  <a:srgbClr val="FFFFFF"/>
                </a:solidFill>
              </a:rPr>
              <a:t>belirtilen</a:t>
            </a:r>
            <a:r>
              <a:rPr lang="en-US" spc="-6" dirty="0">
                <a:solidFill>
                  <a:srgbClr val="FFFFFF"/>
                </a:solidFill>
              </a:rPr>
              <a:t> </a:t>
            </a:r>
            <a:r>
              <a:rPr lang="en-US" spc="-6" dirty="0" err="1">
                <a:solidFill>
                  <a:srgbClr val="FFFFFF"/>
                </a:solidFill>
              </a:rPr>
              <a:t>hizmetlerden</a:t>
            </a:r>
            <a:r>
              <a:rPr lang="en-US" spc="-6" dirty="0">
                <a:solidFill>
                  <a:srgbClr val="FFFFFF"/>
                </a:solidFill>
              </a:rPr>
              <a:t> </a:t>
            </a:r>
            <a:r>
              <a:rPr lang="en-US" dirty="0" err="1">
                <a:solidFill>
                  <a:srgbClr val="FFFFFF"/>
                </a:solidFill>
              </a:rPr>
              <a:t>yılda</a:t>
            </a:r>
            <a:r>
              <a:rPr lang="en-US" dirty="0">
                <a:solidFill>
                  <a:srgbClr val="FFFFFF"/>
                </a:solidFill>
              </a:rPr>
              <a:t> 1 </a:t>
            </a:r>
            <a:r>
              <a:rPr lang="en-US" dirty="0" err="1">
                <a:solidFill>
                  <a:srgbClr val="FFFFFF"/>
                </a:solidFill>
              </a:rPr>
              <a:t>kez</a:t>
            </a:r>
            <a:r>
              <a:rPr lang="en-US" dirty="0">
                <a:solidFill>
                  <a:srgbClr val="FFFFFF"/>
                </a:solidFill>
              </a:rPr>
              <a:t> </a:t>
            </a:r>
            <a:r>
              <a:rPr lang="en-US" spc="-3" dirty="0" err="1">
                <a:solidFill>
                  <a:srgbClr val="FFFFFF"/>
                </a:solidFill>
              </a:rPr>
              <a:t>ücretsiz</a:t>
            </a:r>
            <a:r>
              <a:rPr lang="en-US" spc="-3" dirty="0">
                <a:solidFill>
                  <a:srgbClr val="FFFFFF"/>
                </a:solidFill>
              </a:rPr>
              <a:t> </a:t>
            </a:r>
            <a:r>
              <a:rPr lang="en-US" spc="-3" dirty="0" err="1">
                <a:solidFill>
                  <a:srgbClr val="FFFFFF"/>
                </a:solidFill>
              </a:rPr>
              <a:t>olarak</a:t>
            </a:r>
            <a:r>
              <a:rPr lang="en-US" spc="-112" dirty="0">
                <a:solidFill>
                  <a:srgbClr val="FFFFFF"/>
                </a:solidFill>
              </a:rPr>
              <a:t> </a:t>
            </a:r>
            <a:r>
              <a:rPr lang="en-US" spc="-6" dirty="0" err="1">
                <a:solidFill>
                  <a:srgbClr val="FFFFFF"/>
                </a:solidFill>
              </a:rPr>
              <a:t>faydalanabilirsiniz</a:t>
            </a:r>
            <a:r>
              <a:rPr lang="en-US" spc="-6" dirty="0">
                <a:solidFill>
                  <a:srgbClr val="FFFFFF"/>
                </a:solidFill>
              </a:rPr>
              <a:t>.</a:t>
            </a:r>
            <a:endParaRPr lang="en-US" dirty="0">
              <a:solidFill>
                <a:srgbClr val="FFFFFF"/>
              </a:solidFill>
            </a:endParaRPr>
          </a:p>
          <a:p>
            <a:pPr marL="7697" marR="227075" indent="-228600">
              <a:lnSpc>
                <a:spcPct val="90000"/>
              </a:lnSpc>
              <a:spcBef>
                <a:spcPts val="1039"/>
              </a:spcBef>
              <a:buFont typeface="Arial" panose="020B0604020202020204" pitchFamily="34" charset="0"/>
              <a:buChar char="•"/>
            </a:pPr>
            <a:r>
              <a:rPr lang="en-US" spc="-6" dirty="0" err="1">
                <a:solidFill>
                  <a:srgbClr val="FFFFFF"/>
                </a:solidFill>
              </a:rPr>
              <a:t>Ayrıca</a:t>
            </a:r>
            <a:r>
              <a:rPr lang="en-US" spc="-6" dirty="0">
                <a:solidFill>
                  <a:srgbClr val="FFFFFF"/>
                </a:solidFill>
              </a:rPr>
              <a:t> </a:t>
            </a:r>
            <a:r>
              <a:rPr lang="en-US" spc="-3" dirty="0" err="1">
                <a:solidFill>
                  <a:srgbClr val="FFFFFF"/>
                </a:solidFill>
              </a:rPr>
              <a:t>artı</a:t>
            </a:r>
            <a:r>
              <a:rPr lang="en-US" spc="-3" dirty="0">
                <a:solidFill>
                  <a:srgbClr val="FFFFFF"/>
                </a:solidFill>
              </a:rPr>
              <a:t> </a:t>
            </a:r>
            <a:r>
              <a:rPr lang="en-US" spc="-3" dirty="0" err="1">
                <a:solidFill>
                  <a:srgbClr val="FFFFFF"/>
                </a:solidFill>
              </a:rPr>
              <a:t>bir</a:t>
            </a:r>
            <a:r>
              <a:rPr lang="en-US" spc="-3" dirty="0">
                <a:solidFill>
                  <a:srgbClr val="FFFFFF"/>
                </a:solidFill>
              </a:rPr>
              <a:t> </a:t>
            </a:r>
            <a:r>
              <a:rPr lang="en-US" spc="-3" dirty="0" err="1">
                <a:solidFill>
                  <a:srgbClr val="FFFFFF"/>
                </a:solidFill>
              </a:rPr>
              <a:t>avantaj</a:t>
            </a:r>
            <a:r>
              <a:rPr lang="en-US" spc="-3" dirty="0">
                <a:solidFill>
                  <a:srgbClr val="FFFFFF"/>
                </a:solidFill>
              </a:rPr>
              <a:t> </a:t>
            </a:r>
            <a:r>
              <a:rPr lang="en-US" dirty="0" err="1">
                <a:solidFill>
                  <a:srgbClr val="FFFFFF"/>
                </a:solidFill>
              </a:rPr>
              <a:t>olarak</a:t>
            </a:r>
            <a:r>
              <a:rPr lang="en-US" dirty="0">
                <a:solidFill>
                  <a:srgbClr val="FFFFFF"/>
                </a:solidFill>
              </a:rPr>
              <a:t>, </a:t>
            </a:r>
            <a:r>
              <a:rPr lang="en-US" spc="-3" dirty="0" err="1">
                <a:solidFill>
                  <a:srgbClr val="FFFFFF"/>
                </a:solidFill>
              </a:rPr>
              <a:t>diğer</a:t>
            </a:r>
            <a:r>
              <a:rPr lang="en-US" spc="-3" dirty="0">
                <a:solidFill>
                  <a:srgbClr val="FFFFFF"/>
                </a:solidFill>
              </a:rPr>
              <a:t> </a:t>
            </a:r>
            <a:r>
              <a:rPr lang="en-US" dirty="0">
                <a:solidFill>
                  <a:srgbClr val="FFFFFF"/>
                </a:solidFill>
              </a:rPr>
              <a:t>dental </a:t>
            </a:r>
            <a:r>
              <a:rPr lang="en-US" spc="-6" dirty="0" err="1">
                <a:solidFill>
                  <a:srgbClr val="FFFFFF"/>
                </a:solidFill>
              </a:rPr>
              <a:t>talepleriniz</a:t>
            </a:r>
            <a:r>
              <a:rPr lang="en-US" spc="-6" dirty="0">
                <a:solidFill>
                  <a:srgbClr val="FFFFFF"/>
                </a:solidFill>
              </a:rPr>
              <a:t> </a:t>
            </a:r>
            <a:r>
              <a:rPr lang="en-US" spc="-3" dirty="0" err="1">
                <a:solidFill>
                  <a:srgbClr val="FFFFFF"/>
                </a:solidFill>
              </a:rPr>
              <a:t>için</a:t>
            </a:r>
            <a:r>
              <a:rPr lang="en-US" spc="-3" dirty="0">
                <a:solidFill>
                  <a:srgbClr val="FFFFFF"/>
                </a:solidFill>
              </a:rPr>
              <a:t> </a:t>
            </a:r>
            <a:r>
              <a:rPr lang="en-US" spc="-3" dirty="0" err="1">
                <a:solidFill>
                  <a:srgbClr val="FFFFFF"/>
                </a:solidFill>
              </a:rPr>
              <a:t>anlaşmalı</a:t>
            </a:r>
            <a:r>
              <a:rPr lang="en-US" spc="-3" dirty="0">
                <a:solidFill>
                  <a:srgbClr val="FFFFFF"/>
                </a:solidFill>
              </a:rPr>
              <a:t> </a:t>
            </a:r>
            <a:r>
              <a:rPr lang="en-US" spc="-3" dirty="0" err="1">
                <a:solidFill>
                  <a:srgbClr val="FFFFFF"/>
                </a:solidFill>
              </a:rPr>
              <a:t>klinik</a:t>
            </a:r>
            <a:r>
              <a:rPr lang="en-US" spc="-3" dirty="0">
                <a:solidFill>
                  <a:srgbClr val="FFFFFF"/>
                </a:solidFill>
              </a:rPr>
              <a:t> </a:t>
            </a:r>
            <a:r>
              <a:rPr lang="en-US" dirty="0">
                <a:solidFill>
                  <a:srgbClr val="FFFFFF"/>
                </a:solidFill>
              </a:rPr>
              <a:t>ve </a:t>
            </a:r>
            <a:r>
              <a:rPr lang="en-US" spc="-6" dirty="0" err="1">
                <a:solidFill>
                  <a:srgbClr val="FFFFFF"/>
                </a:solidFill>
              </a:rPr>
              <a:t>diş</a:t>
            </a:r>
            <a:r>
              <a:rPr lang="en-US" spc="-6" dirty="0">
                <a:solidFill>
                  <a:srgbClr val="FFFFFF"/>
                </a:solidFill>
              </a:rPr>
              <a:t> </a:t>
            </a:r>
            <a:r>
              <a:rPr lang="en-US" spc="-6" dirty="0" err="1">
                <a:solidFill>
                  <a:srgbClr val="FFFFFF"/>
                </a:solidFill>
              </a:rPr>
              <a:t>hekimlerinde</a:t>
            </a:r>
            <a:r>
              <a:rPr lang="en-US" spc="-236" dirty="0">
                <a:solidFill>
                  <a:srgbClr val="FFFFFF"/>
                </a:solidFill>
              </a:rPr>
              <a:t> </a:t>
            </a:r>
            <a:r>
              <a:rPr lang="en-US" dirty="0" err="1">
                <a:solidFill>
                  <a:srgbClr val="FFFFFF"/>
                </a:solidFill>
              </a:rPr>
              <a:t>Türk</a:t>
            </a:r>
            <a:r>
              <a:rPr lang="en-US" dirty="0">
                <a:solidFill>
                  <a:srgbClr val="FFFFFF"/>
                </a:solidFill>
              </a:rPr>
              <a:t>  </a:t>
            </a:r>
            <a:r>
              <a:rPr lang="en-US" spc="-3" dirty="0" err="1">
                <a:solidFill>
                  <a:srgbClr val="FFFFFF"/>
                </a:solidFill>
              </a:rPr>
              <a:t>Diş</a:t>
            </a:r>
            <a:r>
              <a:rPr lang="en-US" spc="-3" dirty="0">
                <a:solidFill>
                  <a:srgbClr val="FFFFFF"/>
                </a:solidFill>
              </a:rPr>
              <a:t> </a:t>
            </a:r>
            <a:r>
              <a:rPr lang="en-US" spc="-6" dirty="0" err="1">
                <a:solidFill>
                  <a:srgbClr val="FFFFFF"/>
                </a:solidFill>
              </a:rPr>
              <a:t>Hekimleri</a:t>
            </a:r>
            <a:r>
              <a:rPr lang="en-US" spc="-6" dirty="0">
                <a:solidFill>
                  <a:srgbClr val="FFFFFF"/>
                </a:solidFill>
              </a:rPr>
              <a:t> </a:t>
            </a:r>
            <a:r>
              <a:rPr lang="en-US" spc="-6" dirty="0" err="1">
                <a:solidFill>
                  <a:srgbClr val="FFFFFF"/>
                </a:solidFill>
              </a:rPr>
              <a:t>Birliği</a:t>
            </a:r>
            <a:r>
              <a:rPr lang="en-US" spc="-6" dirty="0">
                <a:solidFill>
                  <a:srgbClr val="FFFFFF"/>
                </a:solidFill>
              </a:rPr>
              <a:t> </a:t>
            </a:r>
            <a:r>
              <a:rPr lang="en-US" spc="-42" dirty="0" err="1">
                <a:solidFill>
                  <a:srgbClr val="FFFFFF"/>
                </a:solidFill>
              </a:rPr>
              <a:t>Taban</a:t>
            </a:r>
            <a:r>
              <a:rPr lang="en-US" spc="-42" dirty="0">
                <a:solidFill>
                  <a:srgbClr val="FFFFFF"/>
                </a:solidFill>
              </a:rPr>
              <a:t> </a:t>
            </a:r>
            <a:r>
              <a:rPr lang="en-US" spc="-9" dirty="0" err="1">
                <a:solidFill>
                  <a:srgbClr val="FFFFFF"/>
                </a:solidFill>
              </a:rPr>
              <a:t>Fiyat</a:t>
            </a:r>
            <a:r>
              <a:rPr lang="en-US" spc="-9" dirty="0">
                <a:solidFill>
                  <a:srgbClr val="FFFFFF"/>
                </a:solidFill>
              </a:rPr>
              <a:t> </a:t>
            </a:r>
            <a:r>
              <a:rPr lang="en-US" spc="-21" dirty="0" err="1">
                <a:solidFill>
                  <a:srgbClr val="FFFFFF"/>
                </a:solidFill>
              </a:rPr>
              <a:t>Tarifesi’nden</a:t>
            </a:r>
            <a:r>
              <a:rPr lang="en-US" spc="-115" dirty="0">
                <a:solidFill>
                  <a:srgbClr val="FFFFFF"/>
                </a:solidFill>
              </a:rPr>
              <a:t> </a:t>
            </a:r>
            <a:r>
              <a:rPr lang="en-US" spc="-3" dirty="0" err="1">
                <a:solidFill>
                  <a:srgbClr val="FFFFFF"/>
                </a:solidFill>
              </a:rPr>
              <a:t>yararlanabilirsiniz</a:t>
            </a:r>
            <a:endParaRPr lang="en-US" dirty="0">
              <a:solidFill>
                <a:srgbClr val="FFFFFF"/>
              </a:solidFill>
            </a:endParaRPr>
          </a:p>
        </p:txBody>
      </p:sp>
      <p:pic>
        <p:nvPicPr>
          <p:cNvPr id="7" name="Resim 6" descr="metin içeren bir resim&#10;&#10;Açıklama otomatik olarak oluşturuldu">
            <a:extLst>
              <a:ext uri="{FF2B5EF4-FFF2-40B4-BE49-F238E27FC236}">
                <a16:creationId xmlns="" xmlns:a16="http://schemas.microsoft.com/office/drawing/2014/main" id="{19F3D2FA-2249-4D7F-8BF0-21E409AD74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BGRectangle">
            <a:extLst>
              <a:ext uri="{FF2B5EF4-FFF2-40B4-BE49-F238E27FC236}">
                <a16:creationId xmlns="" xmlns:a16="http://schemas.microsoft.com/office/drawing/2014/main" id="{25E8815A-9407-4234-B08F-A1E49DCD7F3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48" y="-6182"/>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 xmlns:a16="http://schemas.microsoft.com/office/drawing/2014/main" id="{AD72D4D1-076F-49D3-9889-EFC4F6D7CA6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Resim 4">
            <a:extLst>
              <a:ext uri="{FF2B5EF4-FFF2-40B4-BE49-F238E27FC236}">
                <a16:creationId xmlns="" xmlns:a16="http://schemas.microsoft.com/office/drawing/2014/main" id="{6A2EDBA6-7CBE-40CA-B43A-5B614CB1F81B}"/>
              </a:ext>
            </a:extLst>
          </p:cNvPr>
          <p:cNvPicPr>
            <a:picLocks noChangeAspect="1"/>
          </p:cNvPicPr>
          <p:nvPr/>
        </p:nvPicPr>
        <p:blipFill rotWithShape="1">
          <a:blip r:embed="rId2">
            <a:alphaModFix amt="70000"/>
            <a:extLst>
              <a:ext uri="{28A0092B-C50C-407E-A947-70E740481C1C}">
                <a14:useLocalDpi xmlns:a14="http://schemas.microsoft.com/office/drawing/2010/main" val="0"/>
              </a:ext>
            </a:extLst>
          </a:blip>
          <a:srcRect t="12183" r="-1" b="31707"/>
          <a:stretch/>
        </p:blipFill>
        <p:spPr>
          <a:xfrm>
            <a:off x="20" y="1"/>
            <a:ext cx="12191980" cy="6857999"/>
          </a:xfrm>
          <a:prstGeom prst="rect">
            <a:avLst/>
          </a:prstGeom>
        </p:spPr>
      </p:pic>
      <p:sp>
        <p:nvSpPr>
          <p:cNvPr id="2" name="object 2"/>
          <p:cNvSpPr txBox="1">
            <a:spLocks noGrp="1"/>
          </p:cNvSpPr>
          <p:nvPr>
            <p:ph type="title"/>
          </p:nvPr>
        </p:nvSpPr>
        <p:spPr>
          <a:xfrm>
            <a:off x="838200" y="963877"/>
            <a:ext cx="3494362" cy="4930246"/>
          </a:xfrm>
          <a:prstGeom prst="rect">
            <a:avLst/>
          </a:prstGeom>
        </p:spPr>
        <p:txBody>
          <a:bodyPr vert="horz" lIns="91440" tIns="45720" rIns="91440" bIns="45720" rtlCol="0" anchor="ctr">
            <a:normAutofit/>
          </a:bodyPr>
          <a:lstStyle/>
          <a:p>
            <a:pPr marL="7697" algn="r"/>
            <a:r>
              <a:rPr lang="en-US" b="1" spc="-42" dirty="0" err="1">
                <a:solidFill>
                  <a:srgbClr val="002060"/>
                </a:solidFill>
              </a:rPr>
              <a:t>Göz</a:t>
            </a:r>
            <a:r>
              <a:rPr lang="en-US" b="1" spc="-236" dirty="0">
                <a:solidFill>
                  <a:srgbClr val="002060"/>
                </a:solidFill>
              </a:rPr>
              <a:t> </a:t>
            </a:r>
            <a:r>
              <a:rPr lang="en-US" b="1" spc="-106" dirty="0" err="1">
                <a:solidFill>
                  <a:srgbClr val="002060"/>
                </a:solidFill>
              </a:rPr>
              <a:t>Paketi</a:t>
            </a:r>
            <a:endParaRPr lang="en-US" b="1" dirty="0">
              <a:solidFill>
                <a:srgbClr val="002060"/>
              </a:solidFill>
            </a:endParaRPr>
          </a:p>
        </p:txBody>
      </p:sp>
      <p:sp>
        <p:nvSpPr>
          <p:cNvPr id="52" name="!!Line">
            <a:extLst>
              <a:ext uri="{FF2B5EF4-FFF2-40B4-BE49-F238E27FC236}">
                <a16:creationId xmlns="" xmlns:a16="http://schemas.microsoft.com/office/drawing/2014/main" id="{C9C56819-FD02-4626-ABF5-85C7463C990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640580" y="2057400"/>
            <a:ext cx="27432" cy="2743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object 3"/>
          <p:cNvSpPr txBox="1"/>
          <p:nvPr/>
        </p:nvSpPr>
        <p:spPr>
          <a:xfrm>
            <a:off x="4976031" y="963877"/>
            <a:ext cx="6377769" cy="4930246"/>
          </a:xfrm>
          <a:prstGeom prst="rect">
            <a:avLst/>
          </a:prstGeom>
        </p:spPr>
        <p:txBody>
          <a:bodyPr vert="horz" lIns="91440" tIns="45720" rIns="91440" bIns="45720" rtlCol="0" anchor="ctr">
            <a:normAutofit/>
          </a:bodyPr>
          <a:lstStyle/>
          <a:p>
            <a:pPr marL="292888" marR="3079" indent="-228600">
              <a:lnSpc>
                <a:spcPct val="90000"/>
              </a:lnSpc>
              <a:spcBef>
                <a:spcPts val="303"/>
              </a:spcBef>
              <a:buClr>
                <a:srgbClr val="8D1515"/>
              </a:buClr>
              <a:buSzPct val="144067"/>
              <a:buFont typeface="Arial" panose="020B0604020202020204" pitchFamily="34" charset="0"/>
              <a:buChar char="•"/>
              <a:tabLst>
                <a:tab pos="292888" algn="l"/>
                <a:tab pos="293274" algn="l"/>
              </a:tabLst>
            </a:pPr>
            <a:r>
              <a:rPr lang="en-US" sz="2000" dirty="0">
                <a:solidFill>
                  <a:schemeClr val="bg1"/>
                </a:solidFill>
              </a:rPr>
              <a:t>Bu </a:t>
            </a:r>
            <a:r>
              <a:rPr lang="en-US" sz="2000" spc="-15" dirty="0" err="1">
                <a:solidFill>
                  <a:schemeClr val="bg1"/>
                </a:solidFill>
              </a:rPr>
              <a:t>hizmetler</a:t>
            </a:r>
            <a:r>
              <a:rPr lang="en-US" sz="2000" spc="-15" dirty="0">
                <a:solidFill>
                  <a:schemeClr val="bg1"/>
                </a:solidFill>
              </a:rPr>
              <a:t>, </a:t>
            </a:r>
            <a:r>
              <a:rPr lang="en-US" sz="2000" spc="-3" dirty="0" err="1">
                <a:solidFill>
                  <a:schemeClr val="bg1"/>
                </a:solidFill>
              </a:rPr>
              <a:t>poliçe</a:t>
            </a:r>
            <a:r>
              <a:rPr lang="en-US" sz="2000" spc="-3" dirty="0">
                <a:solidFill>
                  <a:schemeClr val="bg1"/>
                </a:solidFill>
              </a:rPr>
              <a:t> </a:t>
            </a:r>
            <a:r>
              <a:rPr lang="en-US" sz="2000" spc="-3" dirty="0" err="1">
                <a:solidFill>
                  <a:schemeClr val="bg1"/>
                </a:solidFill>
              </a:rPr>
              <a:t>dönemi</a:t>
            </a:r>
            <a:r>
              <a:rPr lang="en-US" sz="2000" spc="-3" dirty="0">
                <a:solidFill>
                  <a:schemeClr val="bg1"/>
                </a:solidFill>
              </a:rPr>
              <a:t> </a:t>
            </a:r>
            <a:r>
              <a:rPr lang="en-US" sz="2000" spc="-6" dirty="0" err="1">
                <a:solidFill>
                  <a:schemeClr val="bg1"/>
                </a:solidFill>
              </a:rPr>
              <a:t>içerisinde</a:t>
            </a:r>
            <a:r>
              <a:rPr lang="en-US" sz="2000" spc="-6" dirty="0">
                <a:solidFill>
                  <a:schemeClr val="bg1"/>
                </a:solidFill>
              </a:rPr>
              <a:t> </a:t>
            </a:r>
            <a:r>
              <a:rPr lang="en-US" sz="2000" dirty="0" err="1">
                <a:solidFill>
                  <a:schemeClr val="bg1"/>
                </a:solidFill>
              </a:rPr>
              <a:t>yılda</a:t>
            </a:r>
            <a:r>
              <a:rPr lang="en-US" sz="2000" dirty="0">
                <a:solidFill>
                  <a:schemeClr val="bg1"/>
                </a:solidFill>
              </a:rPr>
              <a:t> </a:t>
            </a:r>
            <a:r>
              <a:rPr lang="en-US" sz="2000" spc="-3" dirty="0" err="1">
                <a:solidFill>
                  <a:schemeClr val="bg1"/>
                </a:solidFill>
              </a:rPr>
              <a:t>bir</a:t>
            </a:r>
            <a:r>
              <a:rPr lang="en-US" sz="2000" spc="-3" dirty="0">
                <a:solidFill>
                  <a:schemeClr val="bg1"/>
                </a:solidFill>
              </a:rPr>
              <a:t> </a:t>
            </a:r>
            <a:r>
              <a:rPr lang="en-US" sz="2000" dirty="0" err="1">
                <a:solidFill>
                  <a:schemeClr val="bg1"/>
                </a:solidFill>
              </a:rPr>
              <a:t>kez</a:t>
            </a:r>
            <a:r>
              <a:rPr lang="en-US" sz="2000" dirty="0">
                <a:solidFill>
                  <a:schemeClr val="bg1"/>
                </a:solidFill>
              </a:rPr>
              <a:t> </a:t>
            </a:r>
            <a:r>
              <a:rPr lang="en-US" sz="2000" spc="-3" dirty="0" err="1">
                <a:solidFill>
                  <a:schemeClr val="bg1"/>
                </a:solidFill>
              </a:rPr>
              <a:t>ücretsiz</a:t>
            </a:r>
            <a:r>
              <a:rPr lang="en-US" sz="2000" spc="-3" dirty="0">
                <a:solidFill>
                  <a:schemeClr val="bg1"/>
                </a:solidFill>
              </a:rPr>
              <a:t>, </a:t>
            </a:r>
            <a:r>
              <a:rPr lang="en-US" sz="2000" dirty="0" err="1">
                <a:solidFill>
                  <a:schemeClr val="bg1"/>
                </a:solidFill>
              </a:rPr>
              <a:t>sadece</a:t>
            </a:r>
            <a:r>
              <a:rPr lang="en-US" sz="2000" dirty="0">
                <a:solidFill>
                  <a:schemeClr val="bg1"/>
                </a:solidFill>
              </a:rPr>
              <a:t> </a:t>
            </a:r>
            <a:r>
              <a:rPr lang="en-US" sz="2000" spc="-3" dirty="0" err="1">
                <a:solidFill>
                  <a:schemeClr val="bg1"/>
                </a:solidFill>
              </a:rPr>
              <a:t>anlaşmalı</a:t>
            </a:r>
            <a:r>
              <a:rPr lang="en-US" sz="2000" spc="-3" dirty="0">
                <a:solidFill>
                  <a:schemeClr val="bg1"/>
                </a:solidFill>
              </a:rPr>
              <a:t> network</a:t>
            </a:r>
            <a:r>
              <a:rPr lang="en-US" sz="2000" spc="-221" dirty="0">
                <a:solidFill>
                  <a:schemeClr val="bg1"/>
                </a:solidFill>
              </a:rPr>
              <a:t> </a:t>
            </a:r>
            <a:r>
              <a:rPr lang="en-US" sz="2000" spc="-3" dirty="0" err="1">
                <a:solidFill>
                  <a:schemeClr val="bg1"/>
                </a:solidFill>
              </a:rPr>
              <a:t>üzerinden</a:t>
            </a:r>
            <a:r>
              <a:rPr lang="en-US" sz="2000" spc="-3" dirty="0">
                <a:solidFill>
                  <a:schemeClr val="bg1"/>
                </a:solidFill>
              </a:rPr>
              <a:t>  </a:t>
            </a:r>
            <a:r>
              <a:rPr lang="en-US" sz="2000" dirty="0" err="1">
                <a:solidFill>
                  <a:schemeClr val="bg1"/>
                </a:solidFill>
              </a:rPr>
              <a:t>randevu</a:t>
            </a:r>
            <a:r>
              <a:rPr lang="en-US" sz="2000" dirty="0">
                <a:solidFill>
                  <a:schemeClr val="bg1"/>
                </a:solidFill>
              </a:rPr>
              <a:t> </a:t>
            </a:r>
            <a:r>
              <a:rPr lang="en-US" sz="2000" spc="-6" dirty="0" err="1">
                <a:solidFill>
                  <a:schemeClr val="bg1"/>
                </a:solidFill>
              </a:rPr>
              <a:t>alınması</a:t>
            </a:r>
            <a:r>
              <a:rPr lang="en-US" sz="2000" spc="-6" dirty="0">
                <a:solidFill>
                  <a:schemeClr val="bg1"/>
                </a:solidFill>
              </a:rPr>
              <a:t> </a:t>
            </a:r>
            <a:r>
              <a:rPr lang="en-US" sz="2000" dirty="0" err="1">
                <a:solidFill>
                  <a:schemeClr val="bg1"/>
                </a:solidFill>
              </a:rPr>
              <a:t>koşulu</a:t>
            </a:r>
            <a:r>
              <a:rPr lang="en-US" sz="2000" dirty="0">
                <a:solidFill>
                  <a:schemeClr val="bg1"/>
                </a:solidFill>
              </a:rPr>
              <a:t> </a:t>
            </a:r>
            <a:r>
              <a:rPr lang="en-US" sz="2000" dirty="0" err="1">
                <a:solidFill>
                  <a:schemeClr val="bg1"/>
                </a:solidFill>
              </a:rPr>
              <a:t>ile</a:t>
            </a:r>
            <a:r>
              <a:rPr lang="en-US" sz="2000" spc="-106" dirty="0">
                <a:solidFill>
                  <a:schemeClr val="bg1"/>
                </a:solidFill>
              </a:rPr>
              <a:t> </a:t>
            </a:r>
            <a:r>
              <a:rPr lang="en-US" sz="2000" spc="-6" dirty="0" err="1">
                <a:solidFill>
                  <a:schemeClr val="bg1"/>
                </a:solidFill>
              </a:rPr>
              <a:t>geçerlidir</a:t>
            </a:r>
            <a:r>
              <a:rPr lang="en-US" sz="2000" spc="-6" dirty="0">
                <a:solidFill>
                  <a:schemeClr val="bg1"/>
                </a:solidFill>
              </a:rPr>
              <a:t>:</a:t>
            </a:r>
            <a:endParaRPr lang="en-US" sz="2000" dirty="0">
              <a:solidFill>
                <a:schemeClr val="bg1"/>
              </a:solidFill>
            </a:endParaRPr>
          </a:p>
          <a:p>
            <a:pPr marL="292888" indent="-228600">
              <a:lnSpc>
                <a:spcPct val="90000"/>
              </a:lnSpc>
              <a:spcBef>
                <a:spcPts val="785"/>
              </a:spcBef>
              <a:buClr>
                <a:srgbClr val="8D1515"/>
              </a:buClr>
              <a:buSzPct val="144067"/>
              <a:buFont typeface="Arial" panose="020B0604020202020204" pitchFamily="34" charset="0"/>
              <a:buChar char="•"/>
              <a:tabLst>
                <a:tab pos="292888" algn="l"/>
                <a:tab pos="293274" algn="l"/>
              </a:tabLst>
            </a:pPr>
            <a:r>
              <a:rPr lang="en-US" sz="2000" dirty="0" err="1">
                <a:solidFill>
                  <a:schemeClr val="bg1"/>
                </a:solidFill>
              </a:rPr>
              <a:t>Göz</a:t>
            </a:r>
            <a:r>
              <a:rPr lang="en-US" sz="2000" dirty="0">
                <a:solidFill>
                  <a:schemeClr val="bg1"/>
                </a:solidFill>
              </a:rPr>
              <a:t> / </a:t>
            </a:r>
            <a:r>
              <a:rPr lang="en-US" sz="2000" dirty="0" err="1">
                <a:solidFill>
                  <a:schemeClr val="bg1"/>
                </a:solidFill>
              </a:rPr>
              <a:t>Katarakt</a:t>
            </a:r>
            <a:r>
              <a:rPr lang="en-US" sz="2000" spc="-48" dirty="0">
                <a:solidFill>
                  <a:schemeClr val="bg1"/>
                </a:solidFill>
              </a:rPr>
              <a:t> </a:t>
            </a:r>
            <a:r>
              <a:rPr lang="en-US" sz="2000" spc="-3" dirty="0" err="1">
                <a:solidFill>
                  <a:schemeClr val="bg1"/>
                </a:solidFill>
              </a:rPr>
              <a:t>Muayenesi</a:t>
            </a:r>
            <a:endParaRPr lang="en-US" sz="2000" dirty="0">
              <a:solidFill>
                <a:schemeClr val="bg1"/>
              </a:solidFill>
            </a:endParaRPr>
          </a:p>
          <a:p>
            <a:pPr marL="292888" marR="101222" indent="-228600">
              <a:lnSpc>
                <a:spcPct val="90000"/>
              </a:lnSpc>
              <a:spcBef>
                <a:spcPts val="1064"/>
              </a:spcBef>
              <a:buClr>
                <a:srgbClr val="8D1515"/>
              </a:buClr>
              <a:buSzPct val="144067"/>
              <a:buFont typeface="Arial" panose="020B0604020202020204" pitchFamily="34" charset="0"/>
              <a:buChar char="•"/>
              <a:tabLst>
                <a:tab pos="292888" algn="l"/>
                <a:tab pos="293274" algn="l"/>
              </a:tabLst>
            </a:pPr>
            <a:r>
              <a:rPr lang="en-US" sz="2000" spc="-3" dirty="0" err="1">
                <a:solidFill>
                  <a:schemeClr val="bg1"/>
                </a:solidFill>
              </a:rPr>
              <a:t>Muayene</a:t>
            </a:r>
            <a:r>
              <a:rPr lang="en-US" sz="2000" spc="-3" dirty="0">
                <a:solidFill>
                  <a:schemeClr val="bg1"/>
                </a:solidFill>
              </a:rPr>
              <a:t> </a:t>
            </a:r>
            <a:r>
              <a:rPr lang="en-US" sz="2000" spc="-6" dirty="0" err="1">
                <a:solidFill>
                  <a:schemeClr val="bg1"/>
                </a:solidFill>
              </a:rPr>
              <a:t>dışındaki</a:t>
            </a:r>
            <a:r>
              <a:rPr lang="en-US" sz="2000" spc="-6" dirty="0">
                <a:solidFill>
                  <a:schemeClr val="bg1"/>
                </a:solidFill>
              </a:rPr>
              <a:t>, </a:t>
            </a:r>
            <a:r>
              <a:rPr lang="en-US" sz="2000" dirty="0" err="1">
                <a:solidFill>
                  <a:schemeClr val="bg1"/>
                </a:solidFill>
              </a:rPr>
              <a:t>Göz</a:t>
            </a:r>
            <a:r>
              <a:rPr lang="en-US" sz="2000" dirty="0">
                <a:solidFill>
                  <a:schemeClr val="bg1"/>
                </a:solidFill>
              </a:rPr>
              <a:t> </a:t>
            </a:r>
            <a:r>
              <a:rPr lang="en-US" sz="2000" spc="-3" dirty="0" err="1">
                <a:solidFill>
                  <a:schemeClr val="bg1"/>
                </a:solidFill>
              </a:rPr>
              <a:t>Sağlığına</a:t>
            </a:r>
            <a:r>
              <a:rPr lang="en-US" sz="2000" spc="-3" dirty="0">
                <a:solidFill>
                  <a:schemeClr val="bg1"/>
                </a:solidFill>
              </a:rPr>
              <a:t> </a:t>
            </a:r>
            <a:r>
              <a:rPr lang="en-US" sz="2000" spc="-3" dirty="0" err="1">
                <a:solidFill>
                  <a:schemeClr val="bg1"/>
                </a:solidFill>
              </a:rPr>
              <a:t>ilişkin</a:t>
            </a:r>
            <a:r>
              <a:rPr lang="en-US" sz="2000" spc="-3" dirty="0">
                <a:solidFill>
                  <a:schemeClr val="bg1"/>
                </a:solidFill>
              </a:rPr>
              <a:t> </a:t>
            </a:r>
            <a:r>
              <a:rPr lang="en-US" sz="2000" spc="-3" dirty="0" err="1">
                <a:solidFill>
                  <a:schemeClr val="bg1"/>
                </a:solidFill>
              </a:rPr>
              <a:t>tüm</a:t>
            </a:r>
            <a:r>
              <a:rPr lang="en-US" sz="2000" spc="-3" dirty="0">
                <a:solidFill>
                  <a:schemeClr val="bg1"/>
                </a:solidFill>
              </a:rPr>
              <a:t> </a:t>
            </a:r>
            <a:r>
              <a:rPr lang="en-US" sz="2000" dirty="0" err="1">
                <a:solidFill>
                  <a:schemeClr val="bg1"/>
                </a:solidFill>
              </a:rPr>
              <a:t>tetkik</a:t>
            </a:r>
            <a:r>
              <a:rPr lang="en-US" sz="2000" dirty="0">
                <a:solidFill>
                  <a:schemeClr val="bg1"/>
                </a:solidFill>
              </a:rPr>
              <a:t>, </a:t>
            </a:r>
            <a:r>
              <a:rPr lang="en-US" sz="2000" dirty="0" err="1">
                <a:solidFill>
                  <a:schemeClr val="bg1"/>
                </a:solidFill>
              </a:rPr>
              <a:t>tedavi</a:t>
            </a:r>
            <a:r>
              <a:rPr lang="en-US" sz="2000" dirty="0">
                <a:solidFill>
                  <a:schemeClr val="bg1"/>
                </a:solidFill>
              </a:rPr>
              <a:t> ve </a:t>
            </a:r>
            <a:r>
              <a:rPr lang="en-US" sz="2000" spc="-3" dirty="0" err="1">
                <a:solidFill>
                  <a:schemeClr val="bg1"/>
                </a:solidFill>
              </a:rPr>
              <a:t>ameliyatlarda</a:t>
            </a:r>
            <a:r>
              <a:rPr lang="en-US" sz="2000" spc="-3" dirty="0">
                <a:solidFill>
                  <a:schemeClr val="bg1"/>
                </a:solidFill>
              </a:rPr>
              <a:t> %40’a </a:t>
            </a:r>
            <a:r>
              <a:rPr lang="en-US" sz="2000" dirty="0">
                <a:solidFill>
                  <a:schemeClr val="bg1"/>
                </a:solidFill>
              </a:rPr>
              <a:t>varan</a:t>
            </a:r>
            <a:r>
              <a:rPr lang="en-US" sz="2000" spc="-209" dirty="0">
                <a:solidFill>
                  <a:schemeClr val="bg1"/>
                </a:solidFill>
              </a:rPr>
              <a:t> </a:t>
            </a:r>
            <a:r>
              <a:rPr lang="en-US" sz="2000" spc="-3" dirty="0" err="1">
                <a:solidFill>
                  <a:schemeClr val="bg1"/>
                </a:solidFill>
              </a:rPr>
              <a:t>indirim</a:t>
            </a:r>
            <a:r>
              <a:rPr lang="en-US" sz="2000" spc="-3" dirty="0">
                <a:solidFill>
                  <a:schemeClr val="bg1"/>
                </a:solidFill>
              </a:rPr>
              <a:t>  </a:t>
            </a:r>
            <a:r>
              <a:rPr lang="en-US" sz="2000" spc="-6" dirty="0" err="1">
                <a:solidFill>
                  <a:schemeClr val="bg1"/>
                </a:solidFill>
              </a:rPr>
              <a:t>avantajından</a:t>
            </a:r>
            <a:r>
              <a:rPr lang="en-US" sz="2000" spc="-6" dirty="0">
                <a:solidFill>
                  <a:schemeClr val="bg1"/>
                </a:solidFill>
              </a:rPr>
              <a:t> </a:t>
            </a:r>
            <a:r>
              <a:rPr lang="en-US" sz="2000" spc="-12" dirty="0" err="1">
                <a:solidFill>
                  <a:schemeClr val="bg1"/>
                </a:solidFill>
              </a:rPr>
              <a:t>yararlanabilirler</a:t>
            </a:r>
            <a:r>
              <a:rPr lang="en-US" sz="2000" spc="-12" dirty="0">
                <a:solidFill>
                  <a:schemeClr val="bg1"/>
                </a:solidFill>
              </a:rPr>
              <a:t>.</a:t>
            </a:r>
            <a:endParaRPr lang="en-US" sz="2000" dirty="0">
              <a:solidFill>
                <a:schemeClr val="bg1"/>
              </a:solidFill>
            </a:endParaRPr>
          </a:p>
          <a:p>
            <a:pPr marL="292888" indent="-228600">
              <a:lnSpc>
                <a:spcPct val="90000"/>
              </a:lnSpc>
              <a:spcBef>
                <a:spcPts val="794"/>
              </a:spcBef>
              <a:buClr>
                <a:srgbClr val="8D1515"/>
              </a:buClr>
              <a:buSzPct val="144067"/>
              <a:buFont typeface="Arial" panose="020B0604020202020204" pitchFamily="34" charset="0"/>
              <a:buChar char="•"/>
              <a:tabLst>
                <a:tab pos="292888" algn="l"/>
                <a:tab pos="293274" algn="l"/>
              </a:tabLst>
            </a:pPr>
            <a:r>
              <a:rPr lang="en-US" sz="2000" spc="-6" dirty="0" err="1">
                <a:solidFill>
                  <a:schemeClr val="bg1"/>
                </a:solidFill>
              </a:rPr>
              <a:t>Ayrıca</a:t>
            </a:r>
            <a:r>
              <a:rPr lang="en-US" sz="2000" spc="-6" dirty="0">
                <a:solidFill>
                  <a:schemeClr val="bg1"/>
                </a:solidFill>
              </a:rPr>
              <a:t> </a:t>
            </a:r>
            <a:r>
              <a:rPr lang="en-US" sz="2000" spc="-3" dirty="0" err="1">
                <a:solidFill>
                  <a:schemeClr val="bg1"/>
                </a:solidFill>
              </a:rPr>
              <a:t>anlaşmalı</a:t>
            </a:r>
            <a:r>
              <a:rPr lang="en-US" sz="2000" spc="-3" dirty="0">
                <a:solidFill>
                  <a:schemeClr val="bg1"/>
                </a:solidFill>
              </a:rPr>
              <a:t> </a:t>
            </a:r>
            <a:r>
              <a:rPr lang="en-US" sz="2000" spc="-3" dirty="0" err="1">
                <a:solidFill>
                  <a:schemeClr val="bg1"/>
                </a:solidFill>
              </a:rPr>
              <a:t>optik</a:t>
            </a:r>
            <a:r>
              <a:rPr lang="en-US" sz="2000" spc="-3" dirty="0">
                <a:solidFill>
                  <a:schemeClr val="bg1"/>
                </a:solidFill>
              </a:rPr>
              <a:t> </a:t>
            </a:r>
            <a:r>
              <a:rPr lang="en-US" sz="2000" spc="-3" dirty="0" err="1">
                <a:solidFill>
                  <a:schemeClr val="bg1"/>
                </a:solidFill>
              </a:rPr>
              <a:t>mağazalarında</a:t>
            </a:r>
            <a:r>
              <a:rPr lang="en-US" sz="2000" spc="-3" dirty="0">
                <a:solidFill>
                  <a:schemeClr val="bg1"/>
                </a:solidFill>
              </a:rPr>
              <a:t>, güneş </a:t>
            </a:r>
            <a:r>
              <a:rPr lang="en-US" sz="2000" spc="-6" dirty="0" err="1">
                <a:solidFill>
                  <a:schemeClr val="bg1"/>
                </a:solidFill>
              </a:rPr>
              <a:t>gözlüğü</a:t>
            </a:r>
            <a:r>
              <a:rPr lang="en-US" sz="2000" spc="-6" dirty="0">
                <a:solidFill>
                  <a:schemeClr val="bg1"/>
                </a:solidFill>
              </a:rPr>
              <a:t>, </a:t>
            </a:r>
            <a:r>
              <a:rPr lang="en-US" sz="2000" spc="-3" dirty="0" err="1">
                <a:solidFill>
                  <a:schemeClr val="bg1"/>
                </a:solidFill>
              </a:rPr>
              <a:t>numaralı</a:t>
            </a:r>
            <a:r>
              <a:rPr lang="en-US" sz="2000" spc="-3" dirty="0">
                <a:solidFill>
                  <a:schemeClr val="bg1"/>
                </a:solidFill>
              </a:rPr>
              <a:t> </a:t>
            </a:r>
            <a:r>
              <a:rPr lang="en-US" sz="2000" spc="-3" dirty="0" err="1">
                <a:solidFill>
                  <a:schemeClr val="bg1"/>
                </a:solidFill>
              </a:rPr>
              <a:t>gözlük</a:t>
            </a:r>
            <a:r>
              <a:rPr lang="en-US" sz="2000" spc="-3" dirty="0">
                <a:solidFill>
                  <a:schemeClr val="bg1"/>
                </a:solidFill>
              </a:rPr>
              <a:t> </a:t>
            </a:r>
            <a:r>
              <a:rPr lang="en-US" sz="2000" dirty="0">
                <a:solidFill>
                  <a:schemeClr val="bg1"/>
                </a:solidFill>
              </a:rPr>
              <a:t>ve </a:t>
            </a:r>
            <a:r>
              <a:rPr lang="en-US" sz="2000" spc="-6" dirty="0">
                <a:solidFill>
                  <a:schemeClr val="bg1"/>
                </a:solidFill>
              </a:rPr>
              <a:t>lens </a:t>
            </a:r>
            <a:r>
              <a:rPr lang="en-US" sz="2000" spc="-3" dirty="0" err="1">
                <a:solidFill>
                  <a:schemeClr val="bg1"/>
                </a:solidFill>
              </a:rPr>
              <a:t>ürün</a:t>
            </a:r>
            <a:r>
              <a:rPr lang="en-US" sz="2000" spc="-191" dirty="0">
                <a:solidFill>
                  <a:schemeClr val="bg1"/>
                </a:solidFill>
              </a:rPr>
              <a:t> </a:t>
            </a:r>
            <a:r>
              <a:rPr lang="en-US" sz="2000" spc="-3" dirty="0" err="1">
                <a:solidFill>
                  <a:schemeClr val="bg1"/>
                </a:solidFill>
              </a:rPr>
              <a:t>grubunda</a:t>
            </a:r>
            <a:r>
              <a:rPr lang="tr-TR" sz="2000" spc="-3" dirty="0">
                <a:solidFill>
                  <a:schemeClr val="bg1"/>
                </a:solidFill>
              </a:rPr>
              <a:t> </a:t>
            </a:r>
            <a:r>
              <a:rPr lang="en-US" sz="2000" spc="-3" dirty="0">
                <a:solidFill>
                  <a:schemeClr val="bg1"/>
                </a:solidFill>
              </a:rPr>
              <a:t>%60’a varan </a:t>
            </a:r>
            <a:r>
              <a:rPr lang="en-US" sz="2000" spc="-3" dirty="0" err="1">
                <a:solidFill>
                  <a:schemeClr val="bg1"/>
                </a:solidFill>
              </a:rPr>
              <a:t>indirim</a:t>
            </a:r>
            <a:r>
              <a:rPr lang="en-US" sz="2000" spc="-3" dirty="0">
                <a:solidFill>
                  <a:schemeClr val="bg1"/>
                </a:solidFill>
              </a:rPr>
              <a:t> </a:t>
            </a:r>
            <a:r>
              <a:rPr lang="en-US" sz="2000" spc="-6" dirty="0" err="1">
                <a:solidFill>
                  <a:schemeClr val="bg1"/>
                </a:solidFill>
              </a:rPr>
              <a:t>imkânından</a:t>
            </a:r>
            <a:r>
              <a:rPr lang="en-US" sz="2000" spc="-55" dirty="0">
                <a:solidFill>
                  <a:schemeClr val="bg1"/>
                </a:solidFill>
              </a:rPr>
              <a:t> </a:t>
            </a:r>
            <a:r>
              <a:rPr lang="en-US" sz="2000" spc="-12" dirty="0" err="1">
                <a:solidFill>
                  <a:schemeClr val="bg1"/>
                </a:solidFill>
              </a:rPr>
              <a:t>yararlanabilirler</a:t>
            </a:r>
            <a:r>
              <a:rPr lang="en-US" sz="2000" spc="-12" dirty="0">
                <a:solidFill>
                  <a:schemeClr val="bg1"/>
                </a:solidFill>
              </a:rPr>
              <a:t>.</a:t>
            </a:r>
            <a:endParaRPr lang="en-US" sz="2000" dirty="0">
              <a:solidFill>
                <a:schemeClr val="bg1"/>
              </a:solidFill>
            </a:endParaRPr>
          </a:p>
        </p:txBody>
      </p:sp>
      <p:pic>
        <p:nvPicPr>
          <p:cNvPr id="7" name="Resim 6" descr="metin içeren bir resim&#10;&#10;Açıklama otomatik olarak oluşturuldu">
            <a:extLst>
              <a:ext uri="{FF2B5EF4-FFF2-40B4-BE49-F238E27FC236}">
                <a16:creationId xmlns="" xmlns:a16="http://schemas.microsoft.com/office/drawing/2014/main" id="{B7383E6C-8829-4577-A668-261876265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 name="Rectangle 81">
            <a:extLst>
              <a:ext uri="{FF2B5EF4-FFF2-40B4-BE49-F238E27FC236}">
                <a16:creationId xmlns="" xmlns:a16="http://schemas.microsoft.com/office/drawing/2014/main" id="{C5E6CFF1-2F42-4E10-9A97-F116F46F53F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Resim 3" descr="kişi, kadın, iç mekan, cihaz içeren bir resim&#10;&#10;Açıklama otomatik olarak oluşturuldu">
            <a:extLst>
              <a:ext uri="{FF2B5EF4-FFF2-40B4-BE49-F238E27FC236}">
                <a16:creationId xmlns="" xmlns:a16="http://schemas.microsoft.com/office/drawing/2014/main" id="{975FC3C0-7D93-4AA1-A327-B380066251E8}"/>
              </a:ext>
            </a:extLst>
          </p:cNvPr>
          <p:cNvPicPr>
            <a:picLocks noChangeAspect="1"/>
          </p:cNvPicPr>
          <p:nvPr/>
        </p:nvPicPr>
        <p:blipFill rotWithShape="1">
          <a:blip r:embed="rId2" cstate="print">
            <a:alphaModFix amt="70000"/>
            <a:extLst>
              <a:ext uri="{28A0092B-C50C-407E-A947-70E740481C1C}">
                <a14:useLocalDpi xmlns:a14="http://schemas.microsoft.com/office/drawing/2010/main" val="0"/>
              </a:ext>
            </a:extLst>
          </a:blip>
          <a:srcRect t="11029" b="4702"/>
          <a:stretch/>
        </p:blipFill>
        <p:spPr>
          <a:xfrm>
            <a:off x="20" y="1"/>
            <a:ext cx="12191980" cy="6857999"/>
          </a:xfrm>
          <a:prstGeom prst="rect">
            <a:avLst/>
          </a:prstGeom>
        </p:spPr>
      </p:pic>
      <p:sp>
        <p:nvSpPr>
          <p:cNvPr id="36" name="Metin kutusu 35">
            <a:extLst>
              <a:ext uri="{FF2B5EF4-FFF2-40B4-BE49-F238E27FC236}">
                <a16:creationId xmlns="" xmlns:a16="http://schemas.microsoft.com/office/drawing/2014/main" id="{E1C167D1-9E4E-42C3-87C2-31EBA496A4A1}"/>
              </a:ext>
            </a:extLst>
          </p:cNvPr>
          <p:cNvSpPr txBox="1"/>
          <p:nvPr/>
        </p:nvSpPr>
        <p:spPr>
          <a:xfrm>
            <a:off x="295422" y="1065862"/>
            <a:ext cx="4009287" cy="4726276"/>
          </a:xfrm>
          <a:prstGeom prst="rect">
            <a:avLst/>
          </a:prstGeom>
        </p:spPr>
        <p:txBody>
          <a:bodyPr vert="horz" lIns="91440" tIns="45720" rIns="91440" bIns="45720" rtlCol="0" anchor="ctr">
            <a:normAutofit/>
          </a:bodyPr>
          <a:lstStyle/>
          <a:p>
            <a:pPr lvl="0">
              <a:lnSpc>
                <a:spcPct val="90000"/>
              </a:lnSpc>
              <a:spcBef>
                <a:spcPct val="0"/>
              </a:spcBef>
              <a:spcAft>
                <a:spcPts val="600"/>
              </a:spcAft>
            </a:pPr>
            <a:r>
              <a:rPr lang="en-US" sz="4000" b="1" dirty="0" err="1">
                <a:solidFill>
                  <a:srgbClr val="002060"/>
                </a:solidFill>
                <a:latin typeface="+mj-lt"/>
                <a:ea typeface="+mj-ea"/>
                <a:cs typeface="+mj-cs"/>
              </a:rPr>
              <a:t>Göz</a:t>
            </a:r>
            <a:r>
              <a:rPr lang="en-US" sz="4000" b="1" dirty="0">
                <a:solidFill>
                  <a:srgbClr val="002060"/>
                </a:solidFill>
                <a:latin typeface="+mj-lt"/>
                <a:ea typeface="+mj-ea"/>
                <a:cs typeface="+mj-cs"/>
              </a:rPr>
              <a:t> </a:t>
            </a:r>
            <a:r>
              <a:rPr lang="en-US" sz="4000" b="1" dirty="0" err="1">
                <a:solidFill>
                  <a:srgbClr val="002060"/>
                </a:solidFill>
                <a:latin typeface="+mj-lt"/>
                <a:ea typeface="+mj-ea"/>
                <a:cs typeface="+mj-cs"/>
              </a:rPr>
              <a:t>Paketi</a:t>
            </a:r>
            <a:r>
              <a:rPr lang="en-US" sz="4000" b="1" dirty="0">
                <a:solidFill>
                  <a:srgbClr val="002060"/>
                </a:solidFill>
                <a:latin typeface="+mj-lt"/>
                <a:ea typeface="+mj-ea"/>
                <a:cs typeface="+mj-cs"/>
              </a:rPr>
              <a:t> </a:t>
            </a:r>
            <a:r>
              <a:rPr lang="en-US" sz="4000" b="1" dirty="0" err="1">
                <a:solidFill>
                  <a:srgbClr val="002060"/>
                </a:solidFill>
                <a:latin typeface="+mj-lt"/>
                <a:ea typeface="+mj-ea"/>
                <a:cs typeface="+mj-cs"/>
              </a:rPr>
              <a:t>Hizmetlerinden</a:t>
            </a:r>
            <a:r>
              <a:rPr lang="en-US" sz="4000" b="1" dirty="0">
                <a:solidFill>
                  <a:srgbClr val="002060"/>
                </a:solidFill>
                <a:latin typeface="+mj-lt"/>
                <a:ea typeface="+mj-ea"/>
                <a:cs typeface="+mj-cs"/>
              </a:rPr>
              <a:t> </a:t>
            </a:r>
            <a:r>
              <a:rPr lang="en-US" sz="4000" b="1" dirty="0" err="1">
                <a:solidFill>
                  <a:srgbClr val="002060"/>
                </a:solidFill>
                <a:latin typeface="+mj-lt"/>
                <a:ea typeface="+mj-ea"/>
                <a:cs typeface="+mj-cs"/>
              </a:rPr>
              <a:t>Nasıl</a:t>
            </a:r>
            <a:r>
              <a:rPr lang="en-US" sz="4000" b="1" dirty="0">
                <a:solidFill>
                  <a:srgbClr val="002060"/>
                </a:solidFill>
                <a:latin typeface="+mj-lt"/>
                <a:ea typeface="+mj-ea"/>
                <a:cs typeface="+mj-cs"/>
              </a:rPr>
              <a:t> </a:t>
            </a:r>
            <a:r>
              <a:rPr lang="en-US" sz="4000" b="1" dirty="0" err="1">
                <a:solidFill>
                  <a:srgbClr val="002060"/>
                </a:solidFill>
                <a:latin typeface="+mj-lt"/>
                <a:ea typeface="+mj-ea"/>
                <a:cs typeface="+mj-cs"/>
              </a:rPr>
              <a:t>Yararlanabilirsiniz</a:t>
            </a:r>
            <a:r>
              <a:rPr lang="en-US" sz="4000" b="1" dirty="0">
                <a:solidFill>
                  <a:srgbClr val="002060"/>
                </a:solidFill>
                <a:latin typeface="+mj-lt"/>
                <a:ea typeface="+mj-ea"/>
                <a:cs typeface="+mj-cs"/>
              </a:rPr>
              <a:t>?</a:t>
            </a:r>
          </a:p>
        </p:txBody>
      </p:sp>
      <p:cxnSp>
        <p:nvCxnSpPr>
          <p:cNvPr id="84" name="Straight Connector 83">
            <a:extLst>
              <a:ext uri="{FF2B5EF4-FFF2-40B4-BE49-F238E27FC236}">
                <a16:creationId xmlns="" xmlns:a16="http://schemas.microsoft.com/office/drawing/2014/main" id="{67182200-4859-4C8D-BCBB-55B245C28B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pic>
        <p:nvPicPr>
          <p:cNvPr id="6" name="Resim 5" descr="metin içeren bir resim&#10;&#10;Açıklama otomatik olarak oluşturuldu">
            <a:extLst>
              <a:ext uri="{FF2B5EF4-FFF2-40B4-BE49-F238E27FC236}">
                <a16:creationId xmlns="" xmlns:a16="http://schemas.microsoft.com/office/drawing/2014/main" id="{865AB3B8-5A8D-4EEF-B4AD-22CC041B59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graphicFrame>
        <p:nvGraphicFramePr>
          <p:cNvPr id="59" name="object 2">
            <a:extLst>
              <a:ext uri="{FF2B5EF4-FFF2-40B4-BE49-F238E27FC236}">
                <a16:creationId xmlns="" xmlns:a16="http://schemas.microsoft.com/office/drawing/2014/main" id="{6B2498FF-A660-45DF-BE9C-3BBA5D713EC4}"/>
              </a:ext>
            </a:extLst>
          </p:cNvPr>
          <p:cNvGraphicFramePr/>
          <p:nvPr>
            <p:extLst>
              <p:ext uri="{D42A27DB-BD31-4B8C-83A1-F6EECF244321}">
                <p14:modId xmlns:p14="http://schemas.microsoft.com/office/powerpoint/2010/main" val="1549553616"/>
              </p:ext>
            </p:extLst>
          </p:nvPr>
        </p:nvGraphicFramePr>
        <p:xfrm>
          <a:off x="4304710" y="286748"/>
          <a:ext cx="7591868" cy="62845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65258" y="496089"/>
            <a:ext cx="10075206" cy="658922"/>
          </a:xfrm>
          <a:prstGeom prst="rect">
            <a:avLst/>
          </a:prstGeom>
        </p:spPr>
        <p:txBody>
          <a:bodyPr vert="horz" lIns="91440" tIns="45720" rIns="91440" bIns="45720" rtlCol="0" anchor="b">
            <a:normAutofit fontScale="90000"/>
          </a:bodyPr>
          <a:lstStyle/>
          <a:p>
            <a:r>
              <a:rPr lang="en-US" sz="4600" b="1" spc="-9" dirty="0" err="1">
                <a:solidFill>
                  <a:srgbClr val="002060"/>
                </a:solidFill>
              </a:rPr>
              <a:t>Ömür</a:t>
            </a:r>
            <a:r>
              <a:rPr lang="en-US" sz="4600" b="1" spc="-9" dirty="0">
                <a:solidFill>
                  <a:srgbClr val="002060"/>
                </a:solidFill>
              </a:rPr>
              <a:t> </a:t>
            </a:r>
            <a:r>
              <a:rPr lang="en-US" sz="4600" b="1" spc="-6" dirty="0" err="1">
                <a:solidFill>
                  <a:srgbClr val="002060"/>
                </a:solidFill>
              </a:rPr>
              <a:t>Boyu</a:t>
            </a:r>
            <a:r>
              <a:rPr lang="en-US" sz="4600" b="1" spc="-6" dirty="0">
                <a:solidFill>
                  <a:srgbClr val="002060"/>
                </a:solidFill>
              </a:rPr>
              <a:t> </a:t>
            </a:r>
            <a:r>
              <a:rPr lang="en-US" sz="4600" b="1" spc="-76" dirty="0">
                <a:solidFill>
                  <a:srgbClr val="002060"/>
                </a:solidFill>
              </a:rPr>
              <a:t>Yenileme</a:t>
            </a:r>
            <a:r>
              <a:rPr lang="en-US" sz="4600" b="1" spc="-200" dirty="0">
                <a:solidFill>
                  <a:srgbClr val="002060"/>
                </a:solidFill>
              </a:rPr>
              <a:t> </a:t>
            </a:r>
            <a:r>
              <a:rPr lang="en-US" sz="4600" b="1" spc="-15" dirty="0" err="1">
                <a:solidFill>
                  <a:srgbClr val="002060"/>
                </a:solidFill>
              </a:rPr>
              <a:t>Garantisi</a:t>
            </a:r>
            <a:r>
              <a:rPr lang="tr-TR" sz="4600" b="1" spc="-15" dirty="0">
                <a:solidFill>
                  <a:srgbClr val="002060"/>
                </a:solidFill>
              </a:rPr>
              <a:t> </a:t>
            </a:r>
            <a:r>
              <a:rPr lang="en-US" sz="4600" b="1" spc="-3" dirty="0" err="1">
                <a:solidFill>
                  <a:srgbClr val="002060"/>
                </a:solidFill>
              </a:rPr>
              <a:t>Hakkında</a:t>
            </a:r>
            <a:r>
              <a:rPr lang="en-US" sz="4600" b="1" spc="-3" dirty="0">
                <a:solidFill>
                  <a:srgbClr val="002060"/>
                </a:solidFill>
              </a:rPr>
              <a:t>…</a:t>
            </a:r>
            <a:endParaRPr lang="en-US" sz="4600" b="1" dirty="0">
              <a:solidFill>
                <a:srgbClr val="002060"/>
              </a:solidFill>
            </a:endParaRPr>
          </a:p>
        </p:txBody>
      </p:sp>
      <p:sp>
        <p:nvSpPr>
          <p:cNvPr id="26" name="sketchy line">
            <a:extLst>
              <a:ext uri="{FF2B5EF4-FFF2-40B4-BE49-F238E27FC236}">
                <a16:creationId xmlns="" xmlns:a16="http://schemas.microsoft.com/office/drawing/2014/main" id="{B2DD41CD-8F47-4F56-AD12-4E2FF769698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572493" y="2071316"/>
            <a:ext cx="6713552" cy="4119172"/>
          </a:xfrm>
          <a:prstGeom prst="rect">
            <a:avLst/>
          </a:prstGeom>
        </p:spPr>
        <p:txBody>
          <a:bodyPr vert="horz" lIns="91440" tIns="45720" rIns="91440" bIns="45720" rtlCol="0" anchor="t">
            <a:normAutofit/>
          </a:bodyPr>
          <a:lstStyle/>
          <a:p>
            <a:pPr marL="293077" marR="3849" indent="-285750">
              <a:lnSpc>
                <a:spcPct val="90000"/>
              </a:lnSpc>
              <a:spcBef>
                <a:spcPts val="42"/>
              </a:spcBef>
              <a:buClr>
                <a:srgbClr val="C00000"/>
              </a:buClr>
              <a:buSzPct val="150000"/>
              <a:buFont typeface="Arial" panose="020B0604020202020204" pitchFamily="34" charset="0"/>
              <a:buChar char="•"/>
              <a:tabLst>
                <a:tab pos="236312" algn="l"/>
              </a:tabLst>
            </a:pPr>
            <a:r>
              <a:rPr lang="en-US" sz="1700" dirty="0"/>
              <a:t>Demir Sağlık ve Hayat Sigorta A.Ş. de </a:t>
            </a:r>
            <a:r>
              <a:rPr lang="en-US" sz="1700" dirty="0" err="1"/>
              <a:t>kesintisiz</a:t>
            </a:r>
            <a:r>
              <a:rPr lang="en-US" sz="1700" dirty="0"/>
              <a:t> </a:t>
            </a:r>
            <a:r>
              <a:rPr lang="en-US" sz="1700" dirty="0" err="1"/>
              <a:t>olarak</a:t>
            </a:r>
            <a:r>
              <a:rPr lang="en-US" sz="1700" dirty="0"/>
              <a:t> 3 </a:t>
            </a:r>
            <a:r>
              <a:rPr lang="en-US" sz="1700" dirty="0" err="1"/>
              <a:t>yıllık</a:t>
            </a:r>
            <a:r>
              <a:rPr lang="en-US" sz="1700" dirty="0"/>
              <a:t> </a:t>
            </a:r>
            <a:r>
              <a:rPr lang="en-US" sz="1700" dirty="0" err="1"/>
              <a:t>sigortalılık</a:t>
            </a:r>
            <a:r>
              <a:rPr lang="en-US" sz="1700" dirty="0"/>
              <a:t> </a:t>
            </a:r>
            <a:r>
              <a:rPr lang="en-US" sz="1700" dirty="0" err="1"/>
              <a:t>süresini</a:t>
            </a:r>
            <a:r>
              <a:rPr lang="en-US" sz="1700" dirty="0"/>
              <a:t> </a:t>
            </a:r>
            <a:r>
              <a:rPr lang="en-US" sz="1700" dirty="0" err="1"/>
              <a:t>doldurmuş</a:t>
            </a:r>
            <a:r>
              <a:rPr lang="en-US" sz="1700" dirty="0"/>
              <a:t> ve  </a:t>
            </a:r>
            <a:r>
              <a:rPr lang="en-US" sz="1700" dirty="0" err="1"/>
              <a:t>bu</a:t>
            </a:r>
            <a:r>
              <a:rPr lang="en-US" sz="1700" dirty="0"/>
              <a:t> </a:t>
            </a:r>
            <a:r>
              <a:rPr lang="en-US" sz="1700" dirty="0" err="1"/>
              <a:t>tarihte</a:t>
            </a:r>
            <a:r>
              <a:rPr lang="en-US" sz="1700" dirty="0"/>
              <a:t> </a:t>
            </a:r>
            <a:r>
              <a:rPr lang="en-US" sz="1700" dirty="0" err="1"/>
              <a:t>en</a:t>
            </a:r>
            <a:r>
              <a:rPr lang="en-US" sz="1700" dirty="0"/>
              <a:t> </a:t>
            </a:r>
            <a:r>
              <a:rPr lang="en-US" sz="1700" dirty="0" err="1"/>
              <a:t>fazla</a:t>
            </a:r>
            <a:r>
              <a:rPr lang="en-US" sz="1700" dirty="0"/>
              <a:t> 50 </a:t>
            </a:r>
            <a:r>
              <a:rPr lang="en-US" sz="1700" dirty="0" err="1"/>
              <a:t>yaşında</a:t>
            </a:r>
            <a:r>
              <a:rPr lang="en-US" sz="1700" dirty="0"/>
              <a:t> </a:t>
            </a:r>
            <a:r>
              <a:rPr lang="en-US" sz="1700" dirty="0" err="1"/>
              <a:t>olan</a:t>
            </a:r>
            <a:r>
              <a:rPr lang="en-US" sz="1700" dirty="0"/>
              <a:t> </a:t>
            </a:r>
            <a:r>
              <a:rPr lang="en-US" sz="1700" dirty="0" err="1"/>
              <a:t>sigortalılar</a:t>
            </a:r>
            <a:r>
              <a:rPr lang="en-US" sz="1700" dirty="0"/>
              <a:t>, </a:t>
            </a:r>
            <a:r>
              <a:rPr lang="en-US" sz="1700" dirty="0" err="1"/>
              <a:t>geçmiş</a:t>
            </a:r>
            <a:r>
              <a:rPr lang="tr-TR" sz="1700" dirty="0"/>
              <a:t> </a:t>
            </a:r>
            <a:r>
              <a:rPr lang="en-US" sz="1700" dirty="0"/>
              <a:t>3 </a:t>
            </a:r>
            <a:r>
              <a:rPr lang="en-US" sz="1700" dirty="0" err="1"/>
              <a:t>yıllık</a:t>
            </a:r>
            <a:r>
              <a:rPr lang="en-US" sz="1700" dirty="0"/>
              <a:t> </a:t>
            </a:r>
            <a:r>
              <a:rPr lang="en-US" sz="1700" dirty="0" err="1"/>
              <a:t>ödenen</a:t>
            </a:r>
            <a:r>
              <a:rPr lang="en-US" sz="1700" dirty="0"/>
              <a:t> hasar/</a:t>
            </a:r>
            <a:r>
              <a:rPr lang="en-US" sz="1700" dirty="0" err="1"/>
              <a:t>ödenen</a:t>
            </a:r>
            <a:r>
              <a:rPr lang="en-US" sz="1700" dirty="0"/>
              <a:t> </a:t>
            </a:r>
            <a:r>
              <a:rPr lang="en-US" sz="1700" dirty="0" err="1"/>
              <a:t>toplam</a:t>
            </a:r>
            <a:r>
              <a:rPr lang="en-US" sz="1700" dirty="0"/>
              <a:t> prim  </a:t>
            </a:r>
            <a:r>
              <a:rPr lang="en-US" sz="1700" dirty="0" err="1"/>
              <a:t>oranları</a:t>
            </a:r>
            <a:r>
              <a:rPr lang="en-US" sz="1700" dirty="0"/>
              <a:t> her </a:t>
            </a:r>
            <a:r>
              <a:rPr lang="en-US" sz="1700" dirty="0" err="1"/>
              <a:t>yıl</a:t>
            </a:r>
            <a:r>
              <a:rPr lang="en-US" sz="1700" dirty="0"/>
              <a:t> </a:t>
            </a:r>
            <a:r>
              <a:rPr lang="en-US" sz="1700" dirty="0" err="1"/>
              <a:t>için</a:t>
            </a:r>
            <a:r>
              <a:rPr lang="en-US" sz="1700" dirty="0"/>
              <a:t> % 80 </a:t>
            </a:r>
            <a:r>
              <a:rPr lang="en-US" sz="1700" dirty="0" err="1"/>
              <a:t>altında</a:t>
            </a:r>
            <a:r>
              <a:rPr lang="en-US" sz="1700" dirty="0"/>
              <a:t> </a:t>
            </a:r>
            <a:r>
              <a:rPr lang="en-US" sz="1700" dirty="0" err="1"/>
              <a:t>ise</a:t>
            </a:r>
            <a:r>
              <a:rPr lang="en-US" sz="1700" dirty="0"/>
              <a:t>, </a:t>
            </a:r>
            <a:r>
              <a:rPr lang="en-US" sz="1700" dirty="0" err="1"/>
              <a:t>Ömür</a:t>
            </a:r>
            <a:r>
              <a:rPr lang="en-US" sz="1700" dirty="0"/>
              <a:t> </a:t>
            </a:r>
            <a:r>
              <a:rPr lang="en-US" sz="1700" dirty="0" err="1"/>
              <a:t>Boyu</a:t>
            </a:r>
            <a:r>
              <a:rPr lang="en-US" sz="1700" dirty="0"/>
              <a:t> Yenileme </a:t>
            </a:r>
            <a:r>
              <a:rPr lang="en-US" sz="1700" dirty="0" err="1"/>
              <a:t>Garantisi</a:t>
            </a:r>
            <a:r>
              <a:rPr lang="en-US" sz="1700" dirty="0"/>
              <a:t> </a:t>
            </a:r>
            <a:r>
              <a:rPr lang="en-US" sz="1700" dirty="0" err="1"/>
              <a:t>için</a:t>
            </a:r>
            <a:r>
              <a:rPr lang="en-US" sz="1700" dirty="0"/>
              <a:t> </a:t>
            </a:r>
            <a:r>
              <a:rPr lang="en-US" sz="1700" dirty="0" err="1"/>
              <a:t>medikal</a:t>
            </a:r>
            <a:r>
              <a:rPr lang="en-US" sz="1700" dirty="0"/>
              <a:t> </a:t>
            </a:r>
            <a:r>
              <a:rPr lang="en-US" sz="1700" dirty="0" err="1"/>
              <a:t>olarak</a:t>
            </a:r>
            <a:r>
              <a:rPr lang="en-US" sz="1700" dirty="0"/>
              <a:t>  </a:t>
            </a:r>
            <a:r>
              <a:rPr lang="en-US" sz="1700" dirty="0" err="1"/>
              <a:t>değerlendirilirler</a:t>
            </a:r>
            <a:r>
              <a:rPr lang="en-US" sz="1700" dirty="0"/>
              <a:t>.</a:t>
            </a:r>
          </a:p>
          <a:p>
            <a:pPr marL="293077" marR="3079" indent="-285750">
              <a:lnSpc>
                <a:spcPct val="90000"/>
              </a:lnSpc>
              <a:spcBef>
                <a:spcPts val="1667"/>
              </a:spcBef>
              <a:buClr>
                <a:srgbClr val="C00000"/>
              </a:buClr>
              <a:buSzPct val="150000"/>
              <a:buFont typeface="Arial" panose="020B0604020202020204" pitchFamily="34" charset="0"/>
              <a:buChar char="•"/>
              <a:tabLst>
                <a:tab pos="236312" algn="l"/>
              </a:tabLst>
            </a:pPr>
            <a:r>
              <a:rPr lang="en-US" sz="1700" dirty="0" err="1"/>
              <a:t>Yapılan</a:t>
            </a:r>
            <a:r>
              <a:rPr lang="en-US" sz="1700" dirty="0"/>
              <a:t> </a:t>
            </a:r>
            <a:r>
              <a:rPr lang="en-US" sz="1700" dirty="0" err="1"/>
              <a:t>değerlendirme</a:t>
            </a:r>
            <a:r>
              <a:rPr lang="en-US" sz="1700" dirty="0"/>
              <a:t> </a:t>
            </a:r>
            <a:r>
              <a:rPr lang="en-US" sz="1700" dirty="0" err="1"/>
              <a:t>sonucu</a:t>
            </a:r>
            <a:r>
              <a:rPr lang="en-US" sz="1700" dirty="0"/>
              <a:t> </a:t>
            </a:r>
            <a:r>
              <a:rPr lang="en-US" sz="1700" dirty="0" err="1"/>
              <a:t>sağlık</a:t>
            </a:r>
            <a:r>
              <a:rPr lang="en-US" sz="1700" dirty="0"/>
              <a:t> </a:t>
            </a:r>
            <a:r>
              <a:rPr lang="en-US" sz="1700" dirty="0" err="1"/>
              <a:t>durumu</a:t>
            </a:r>
            <a:r>
              <a:rPr lang="en-US" sz="1700" dirty="0"/>
              <a:t> </a:t>
            </a:r>
            <a:r>
              <a:rPr lang="en-US" sz="1700" dirty="0" err="1"/>
              <a:t>uygun</a:t>
            </a:r>
            <a:r>
              <a:rPr lang="en-US" sz="1700" dirty="0"/>
              <a:t> </a:t>
            </a:r>
            <a:r>
              <a:rPr lang="en-US" sz="1700" dirty="0" err="1"/>
              <a:t>bulunan</a:t>
            </a:r>
            <a:r>
              <a:rPr lang="en-US" sz="1700" dirty="0"/>
              <a:t> </a:t>
            </a:r>
            <a:r>
              <a:rPr lang="en-US" sz="1700" dirty="0" err="1"/>
              <a:t>sigortalılar</a:t>
            </a:r>
            <a:r>
              <a:rPr lang="en-US" sz="1700" dirty="0"/>
              <a:t> </a:t>
            </a:r>
            <a:r>
              <a:rPr lang="en-US" sz="1700" dirty="0" err="1"/>
              <a:t>Ömür</a:t>
            </a:r>
            <a:r>
              <a:rPr lang="en-US" sz="1700" dirty="0"/>
              <a:t> </a:t>
            </a:r>
            <a:r>
              <a:rPr lang="en-US" sz="1700" dirty="0" err="1"/>
              <a:t>Boyu</a:t>
            </a:r>
            <a:r>
              <a:rPr lang="en-US" sz="1700" dirty="0"/>
              <a:t> Yenileme  </a:t>
            </a:r>
            <a:r>
              <a:rPr lang="en-US" sz="1700" dirty="0" err="1"/>
              <a:t>Garantisi</a:t>
            </a:r>
            <a:r>
              <a:rPr lang="tr-TR" sz="1700" dirty="0"/>
              <a:t> </a:t>
            </a:r>
            <a:r>
              <a:rPr lang="en-US" sz="1700" dirty="0" err="1"/>
              <a:t>hakkı</a:t>
            </a:r>
            <a:r>
              <a:rPr lang="en-US" sz="1700" dirty="0"/>
              <a:t> </a:t>
            </a:r>
            <a:r>
              <a:rPr lang="en-US" sz="1700" dirty="0" err="1"/>
              <a:t>kazanırlar</a:t>
            </a:r>
            <a:r>
              <a:rPr lang="en-US" sz="1700" dirty="0"/>
              <a:t>.</a:t>
            </a:r>
          </a:p>
          <a:p>
            <a:pPr marL="293077" marR="4618" indent="-285750">
              <a:lnSpc>
                <a:spcPct val="90000"/>
              </a:lnSpc>
              <a:spcBef>
                <a:spcPts val="1661"/>
              </a:spcBef>
              <a:buClr>
                <a:srgbClr val="C00000"/>
              </a:buClr>
              <a:buSzPct val="150000"/>
              <a:buFont typeface="Arial" panose="020B0604020202020204" pitchFamily="34" charset="0"/>
              <a:buChar char="•"/>
              <a:tabLst>
                <a:tab pos="236312" algn="l"/>
              </a:tabLst>
            </a:pPr>
            <a:r>
              <a:rPr lang="en-US" sz="1700" dirty="0" err="1"/>
              <a:t>Ömür</a:t>
            </a:r>
            <a:r>
              <a:rPr lang="en-US" sz="1700" dirty="0"/>
              <a:t> </a:t>
            </a:r>
            <a:r>
              <a:rPr lang="en-US" sz="1700" dirty="0" err="1"/>
              <a:t>Boyu</a:t>
            </a:r>
            <a:r>
              <a:rPr lang="en-US" sz="1700" dirty="0"/>
              <a:t> Yenileme </a:t>
            </a:r>
            <a:r>
              <a:rPr lang="en-US" sz="1700" dirty="0" err="1"/>
              <a:t>Garantisi</a:t>
            </a:r>
            <a:r>
              <a:rPr lang="en-US" sz="1700" dirty="0"/>
              <a:t> </a:t>
            </a:r>
            <a:r>
              <a:rPr lang="en-US" sz="1700" dirty="0" err="1"/>
              <a:t>hakkı</a:t>
            </a:r>
            <a:r>
              <a:rPr lang="en-US" sz="1700" dirty="0"/>
              <a:t> </a:t>
            </a:r>
            <a:r>
              <a:rPr lang="en-US" sz="1700" dirty="0" err="1"/>
              <a:t>kazanan</a:t>
            </a:r>
            <a:r>
              <a:rPr lang="en-US" sz="1700" dirty="0"/>
              <a:t> </a:t>
            </a:r>
            <a:r>
              <a:rPr lang="en-US" sz="1700" dirty="0" err="1"/>
              <a:t>sigortalıların</a:t>
            </a:r>
            <a:r>
              <a:rPr lang="en-US" sz="1700" dirty="0"/>
              <a:t> </a:t>
            </a:r>
            <a:r>
              <a:rPr lang="en-US" sz="1700" dirty="0" err="1"/>
              <a:t>bundan</a:t>
            </a:r>
            <a:r>
              <a:rPr lang="en-US" sz="1700" dirty="0"/>
              <a:t> </a:t>
            </a:r>
            <a:r>
              <a:rPr lang="en-US" sz="1700" dirty="0" err="1"/>
              <a:t>sonraki</a:t>
            </a:r>
            <a:r>
              <a:rPr lang="en-US" sz="1700" dirty="0"/>
              <a:t> </a:t>
            </a:r>
            <a:r>
              <a:rPr lang="en-US" sz="1700" dirty="0" err="1"/>
              <a:t>poliçe</a:t>
            </a:r>
            <a:r>
              <a:rPr lang="en-US" sz="1700" dirty="0"/>
              <a:t> </a:t>
            </a:r>
            <a:r>
              <a:rPr lang="en-US" sz="1700" dirty="0" err="1"/>
              <a:t>dönemi</a:t>
            </a:r>
            <a:r>
              <a:rPr lang="en-US" sz="1700" dirty="0"/>
              <a:t>  </a:t>
            </a:r>
            <a:r>
              <a:rPr lang="en-US" sz="1700" dirty="0" err="1"/>
              <a:t>içerisinde</a:t>
            </a:r>
            <a:r>
              <a:rPr lang="en-US" sz="1700" dirty="0"/>
              <a:t> </a:t>
            </a:r>
            <a:r>
              <a:rPr lang="en-US" sz="1700" dirty="0" err="1"/>
              <a:t>ortaya</a:t>
            </a:r>
            <a:r>
              <a:rPr lang="en-US" sz="1700" dirty="0"/>
              <a:t> </a:t>
            </a:r>
            <a:r>
              <a:rPr lang="en-US" sz="1700" dirty="0" err="1"/>
              <a:t>çıkan</a:t>
            </a:r>
            <a:r>
              <a:rPr lang="tr-TR" sz="1700" dirty="0"/>
              <a:t> </a:t>
            </a:r>
            <a:r>
              <a:rPr lang="en-US" sz="1700" dirty="0" err="1"/>
              <a:t>riskleri</a:t>
            </a:r>
            <a:r>
              <a:rPr lang="en-US" sz="1700" dirty="0"/>
              <a:t> </a:t>
            </a:r>
            <a:r>
              <a:rPr lang="en-US" sz="1700" dirty="0" err="1"/>
              <a:t>yenileme</a:t>
            </a:r>
            <a:r>
              <a:rPr lang="en-US" sz="1700" dirty="0"/>
              <a:t> </a:t>
            </a:r>
            <a:r>
              <a:rPr lang="en-US" sz="1700" dirty="0" err="1"/>
              <a:t>dönemlerinde</a:t>
            </a:r>
            <a:r>
              <a:rPr lang="en-US" sz="1700" dirty="0"/>
              <a:t> </a:t>
            </a:r>
            <a:r>
              <a:rPr lang="en-US" sz="1700" dirty="0" err="1"/>
              <a:t>kapsamdışı</a:t>
            </a:r>
            <a:r>
              <a:rPr lang="en-US" sz="1700" dirty="0"/>
              <a:t> </a:t>
            </a:r>
            <a:r>
              <a:rPr lang="en-US" sz="1700" dirty="0" err="1"/>
              <a:t>bırakılmaz</a:t>
            </a:r>
            <a:r>
              <a:rPr lang="en-US" sz="1700" dirty="0"/>
              <a:t>, </a:t>
            </a:r>
            <a:r>
              <a:rPr lang="en-US" sz="1700" dirty="0" err="1"/>
              <a:t>üst</a:t>
            </a:r>
            <a:r>
              <a:rPr lang="tr-TR" sz="1700" dirty="0"/>
              <a:t> </a:t>
            </a:r>
            <a:r>
              <a:rPr lang="en-US" sz="1700" dirty="0"/>
              <a:t>limit ve </a:t>
            </a:r>
            <a:r>
              <a:rPr lang="en-US" sz="1700" dirty="0" err="1"/>
              <a:t>katılım</a:t>
            </a:r>
            <a:r>
              <a:rPr lang="en-US" sz="1700" dirty="0"/>
              <a:t>  </a:t>
            </a:r>
            <a:r>
              <a:rPr lang="en-US" sz="1700" dirty="0" err="1"/>
              <a:t>protokolü</a:t>
            </a:r>
            <a:r>
              <a:rPr lang="en-US" sz="1700" dirty="0"/>
              <a:t> </a:t>
            </a:r>
            <a:r>
              <a:rPr lang="en-US" sz="1700" dirty="0" err="1"/>
              <a:t>uygulanmaz</a:t>
            </a:r>
            <a:r>
              <a:rPr lang="en-US" sz="1700" dirty="0"/>
              <a:t>, </a:t>
            </a:r>
            <a:r>
              <a:rPr lang="en-US" sz="1700" dirty="0" err="1"/>
              <a:t>medikal</a:t>
            </a:r>
            <a:r>
              <a:rPr lang="en-US" sz="1700" dirty="0"/>
              <a:t> </a:t>
            </a:r>
            <a:r>
              <a:rPr lang="en-US" sz="1700" dirty="0" err="1"/>
              <a:t>ek</a:t>
            </a:r>
            <a:r>
              <a:rPr lang="tr-TR" sz="1700" dirty="0"/>
              <a:t> </a:t>
            </a:r>
            <a:r>
              <a:rPr lang="en-US" sz="1700" dirty="0"/>
              <a:t>prim </a:t>
            </a:r>
            <a:r>
              <a:rPr lang="en-US" sz="1700" dirty="0" err="1"/>
              <a:t>veya</a:t>
            </a:r>
            <a:r>
              <a:rPr lang="tr-TR" sz="1700" dirty="0"/>
              <a:t> </a:t>
            </a:r>
            <a:r>
              <a:rPr lang="en-US" sz="1700" dirty="0" err="1"/>
              <a:t>kullanım</a:t>
            </a:r>
            <a:r>
              <a:rPr lang="en-US" sz="1700" dirty="0"/>
              <a:t> </a:t>
            </a:r>
            <a:r>
              <a:rPr lang="en-US" sz="1700" dirty="0" err="1"/>
              <a:t>ekprimi</a:t>
            </a:r>
            <a:r>
              <a:rPr lang="en-US" sz="1700" dirty="0"/>
              <a:t> </a:t>
            </a:r>
            <a:r>
              <a:rPr lang="en-US" sz="1700" dirty="0" err="1"/>
              <a:t>alınmaz</a:t>
            </a:r>
            <a:r>
              <a:rPr lang="en-US" sz="1700" dirty="0"/>
              <a:t>.</a:t>
            </a:r>
          </a:p>
          <a:p>
            <a:pPr marL="293077" indent="-285750">
              <a:lnSpc>
                <a:spcPct val="90000"/>
              </a:lnSpc>
              <a:spcBef>
                <a:spcPts val="1703"/>
              </a:spcBef>
              <a:buClr>
                <a:srgbClr val="C00000"/>
              </a:buClr>
              <a:buSzPct val="150000"/>
              <a:buFont typeface="Arial" panose="020B0604020202020204" pitchFamily="34" charset="0"/>
              <a:buChar char="•"/>
              <a:tabLst>
                <a:tab pos="235927" algn="l"/>
                <a:tab pos="236312" algn="l"/>
              </a:tabLst>
            </a:pPr>
            <a:r>
              <a:rPr lang="en-US" sz="1700" dirty="0"/>
              <a:t>Bu</a:t>
            </a:r>
            <a:r>
              <a:rPr lang="tr-TR" sz="1700" dirty="0"/>
              <a:t> </a:t>
            </a:r>
            <a:r>
              <a:rPr lang="en-US" sz="1700" dirty="0" err="1"/>
              <a:t>üründe</a:t>
            </a:r>
            <a:r>
              <a:rPr lang="en-US" sz="1700" dirty="0"/>
              <a:t> </a:t>
            </a:r>
            <a:r>
              <a:rPr lang="en-US" sz="1700" dirty="0" err="1"/>
              <a:t>kazanılmış</a:t>
            </a:r>
            <a:r>
              <a:rPr lang="en-US" sz="1700" dirty="0"/>
              <a:t> </a:t>
            </a:r>
            <a:r>
              <a:rPr lang="en-US" sz="1700" dirty="0" err="1"/>
              <a:t>Ömür</a:t>
            </a:r>
            <a:r>
              <a:rPr lang="en-US" sz="1700" dirty="0"/>
              <a:t> </a:t>
            </a:r>
            <a:r>
              <a:rPr lang="en-US" sz="1700" dirty="0" err="1"/>
              <a:t>Boyu</a:t>
            </a:r>
            <a:r>
              <a:rPr lang="en-US" sz="1700" dirty="0"/>
              <a:t> Yenileme</a:t>
            </a:r>
            <a:r>
              <a:rPr lang="tr-TR" sz="1700" dirty="0"/>
              <a:t> </a:t>
            </a:r>
            <a:r>
              <a:rPr lang="en-US" sz="1700" dirty="0" err="1"/>
              <a:t>Garantisi</a:t>
            </a:r>
            <a:r>
              <a:rPr lang="en-US" sz="1700" dirty="0"/>
              <a:t> </a:t>
            </a:r>
            <a:r>
              <a:rPr lang="en-US" sz="1700" dirty="0" err="1"/>
              <a:t>sadece</a:t>
            </a:r>
            <a:r>
              <a:rPr lang="tr-TR" sz="1700" dirty="0"/>
              <a:t> </a:t>
            </a:r>
            <a:r>
              <a:rPr lang="en-US" sz="1700" dirty="0" err="1"/>
              <a:t>bu</a:t>
            </a:r>
            <a:r>
              <a:rPr lang="en-US" sz="1700" dirty="0"/>
              <a:t> </a:t>
            </a:r>
            <a:r>
              <a:rPr lang="en-US" sz="1700" dirty="0" err="1"/>
              <a:t>ürün</a:t>
            </a:r>
            <a:r>
              <a:rPr lang="en-US" sz="1700" dirty="0"/>
              <a:t> </a:t>
            </a:r>
            <a:r>
              <a:rPr lang="en-US" sz="1700" dirty="0" err="1"/>
              <a:t>için</a:t>
            </a:r>
            <a:r>
              <a:rPr lang="en-US" sz="1700" dirty="0"/>
              <a:t> </a:t>
            </a:r>
            <a:r>
              <a:rPr lang="en-US" sz="1700" dirty="0" err="1"/>
              <a:t>geçerlidir</a:t>
            </a:r>
            <a:r>
              <a:rPr lang="en-US" sz="1700" dirty="0"/>
              <a:t>.</a:t>
            </a:r>
          </a:p>
        </p:txBody>
      </p:sp>
      <p:pic>
        <p:nvPicPr>
          <p:cNvPr id="6" name="Resim 5" descr="metin içeren bir resim&#10;&#10;Açıklama otomatik olarak oluşturuldu">
            <a:extLst>
              <a:ext uri="{FF2B5EF4-FFF2-40B4-BE49-F238E27FC236}">
                <a16:creationId xmlns="" xmlns:a16="http://schemas.microsoft.com/office/drawing/2014/main" id="{17813C52-3835-4E9F-82EB-1D68213523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340" r="25444"/>
          <a:stretch/>
        </p:blipFill>
        <p:spPr>
          <a:xfrm>
            <a:off x="7675658" y="2093976"/>
            <a:ext cx="3941064" cy="4096512"/>
          </a:xfrm>
          <a:prstGeom prst="rect">
            <a:avLst/>
          </a:prstGeom>
        </p:spPr>
      </p:pic>
      <p:pic>
        <p:nvPicPr>
          <p:cNvPr id="8" name="Resim 7" descr="metin içeren bir resim&#10;&#10;Açıklama otomatik olarak oluşturuldu">
            <a:extLst>
              <a:ext uri="{FF2B5EF4-FFF2-40B4-BE49-F238E27FC236}">
                <a16:creationId xmlns="" xmlns:a16="http://schemas.microsoft.com/office/drawing/2014/main" id="{439CECFF-84C7-46D0-8F3B-E3BAC7BA73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6261" y="6106967"/>
            <a:ext cx="1158332" cy="50988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4">
            <a:extLst>
              <a:ext uri="{FF2B5EF4-FFF2-40B4-BE49-F238E27FC236}">
                <a16:creationId xmlns="" xmlns:a16="http://schemas.microsoft.com/office/drawing/2014/main" id="{5DCB5928-DC7D-4612-9922-441966E1562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Resim 7" descr="ok içeren bir resim&#10;&#10;Açıklama otomatik olarak oluşturuldu">
            <a:extLst>
              <a:ext uri="{FF2B5EF4-FFF2-40B4-BE49-F238E27FC236}">
                <a16:creationId xmlns="" xmlns:a16="http://schemas.microsoft.com/office/drawing/2014/main" id="{957BA416-F12A-47DC-94D4-C721E6FF16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21472" y="0"/>
            <a:ext cx="2575608" cy="1717072"/>
          </a:xfrm>
          <a:prstGeom prst="rect">
            <a:avLst/>
          </a:prstGeom>
        </p:spPr>
      </p:pic>
      <p:sp useBgFill="1">
        <p:nvSpPr>
          <p:cNvPr id="32" name="Freeform: Shape 26">
            <a:extLst>
              <a:ext uri="{FF2B5EF4-FFF2-40B4-BE49-F238E27FC236}">
                <a16:creationId xmlns="" xmlns:a16="http://schemas.microsoft.com/office/drawing/2014/main" id="{682C1161-1736-45EC-99B7-33F3CAE9D5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rgbClr val="E6E6E6"/>
            </a:solidFill>
          </a:ln>
          <a:effectLst>
            <a:outerShdw blurRad="762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9" name="Freeform: Shape 28">
            <a:extLst>
              <a:ext uri="{FF2B5EF4-FFF2-40B4-BE49-F238E27FC236}">
                <a16:creationId xmlns="" xmlns:a16="http://schemas.microsoft.com/office/drawing/2014/main" id="{84D4DDB8-B68F-45B0-9F62-C4279996F67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object 3"/>
          <p:cNvSpPr txBox="1">
            <a:spLocks noGrp="1"/>
          </p:cNvSpPr>
          <p:nvPr>
            <p:ph type="title"/>
          </p:nvPr>
        </p:nvSpPr>
        <p:spPr>
          <a:xfrm>
            <a:off x="3241909" y="1438691"/>
            <a:ext cx="6385389" cy="858157"/>
          </a:xfrm>
          <a:prstGeom prst="rect">
            <a:avLst/>
          </a:prstGeom>
        </p:spPr>
        <p:txBody>
          <a:bodyPr vert="horz" lIns="91440" tIns="45720" rIns="91440" bIns="45720" rtlCol="0" anchor="b">
            <a:normAutofit fontScale="90000"/>
          </a:bodyPr>
          <a:lstStyle/>
          <a:p>
            <a:pPr marL="7697"/>
            <a:r>
              <a:rPr lang="tr-TR" sz="4800" b="1" spc="115" dirty="0" smtClean="0">
                <a:solidFill>
                  <a:srgbClr val="002060"/>
                </a:solidFill>
                <a:latin typeface="+mj-lt"/>
                <a:cs typeface="+mj-cs"/>
              </a:rPr>
              <a:t>DEMİR</a:t>
            </a:r>
            <a:r>
              <a:rPr lang="tr-TR" sz="4800" b="1" kern="1200" spc="115" dirty="0" smtClean="0">
                <a:solidFill>
                  <a:srgbClr val="002060"/>
                </a:solidFill>
                <a:latin typeface="+mj-lt"/>
                <a:ea typeface="+mj-ea"/>
                <a:cs typeface="+mj-cs"/>
              </a:rPr>
              <a:t> </a:t>
            </a:r>
            <a:r>
              <a:rPr lang="tr-TR" sz="4800" b="1" kern="1200" spc="115" dirty="0">
                <a:solidFill>
                  <a:srgbClr val="002060"/>
                </a:solidFill>
                <a:latin typeface="+mj-lt"/>
                <a:ea typeface="+mj-ea"/>
                <a:cs typeface="+mj-cs"/>
              </a:rPr>
              <a:t>TSS</a:t>
            </a:r>
            <a:r>
              <a:rPr lang="en-US" sz="4800" b="1" kern="1200" spc="-403" dirty="0">
                <a:solidFill>
                  <a:srgbClr val="002060"/>
                </a:solidFill>
                <a:latin typeface="+mj-lt"/>
                <a:ea typeface="+mj-ea"/>
                <a:cs typeface="+mj-cs"/>
              </a:rPr>
              <a:t> </a:t>
            </a:r>
            <a:r>
              <a:rPr lang="en-US" sz="4800" b="1" kern="1200" spc="-103" dirty="0">
                <a:solidFill>
                  <a:srgbClr val="002060"/>
                </a:solidFill>
                <a:latin typeface="+mj-lt"/>
                <a:ea typeface="+mj-ea"/>
                <a:cs typeface="+mj-cs"/>
              </a:rPr>
              <a:t>FİYAT</a:t>
            </a:r>
            <a:r>
              <a:rPr lang="en-US" sz="4800" b="1" kern="1200" spc="-552" dirty="0">
                <a:solidFill>
                  <a:srgbClr val="002060"/>
                </a:solidFill>
                <a:latin typeface="+mj-lt"/>
                <a:ea typeface="+mj-ea"/>
                <a:cs typeface="+mj-cs"/>
              </a:rPr>
              <a:t> </a:t>
            </a:r>
            <a:r>
              <a:rPr lang="en-US" sz="4800" b="1" kern="1200" spc="121" dirty="0">
                <a:solidFill>
                  <a:srgbClr val="002060"/>
                </a:solidFill>
                <a:latin typeface="+mj-lt"/>
                <a:ea typeface="+mj-ea"/>
                <a:cs typeface="+mj-cs"/>
              </a:rPr>
              <a:t>ÇALIŞMASI</a:t>
            </a:r>
            <a:endParaRPr lang="en-US" sz="4800" b="1" kern="1200" dirty="0">
              <a:solidFill>
                <a:srgbClr val="002060"/>
              </a:solidFill>
              <a:latin typeface="+mj-lt"/>
              <a:ea typeface="+mj-ea"/>
              <a:cs typeface="+mj-cs"/>
            </a:endParaRPr>
          </a:p>
        </p:txBody>
      </p:sp>
      <p:sp>
        <p:nvSpPr>
          <p:cNvPr id="33" name="Rectangle 32">
            <a:extLst>
              <a:ext uri="{FF2B5EF4-FFF2-40B4-BE49-F238E27FC236}">
                <a16:creationId xmlns="" xmlns:a16="http://schemas.microsoft.com/office/drawing/2014/main" id="{08C9B587-E65E-4B52-B37C-ABEBB6E8792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Resim 6" descr="metin içeren bir resim&#10;&#10;Açıklama otomatik olarak oluşturuldu">
            <a:extLst>
              <a:ext uri="{FF2B5EF4-FFF2-40B4-BE49-F238E27FC236}">
                <a16:creationId xmlns="" xmlns:a16="http://schemas.microsoft.com/office/drawing/2014/main" id="{1E1F119E-A9B6-449C-BCA5-D636D4BFB4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graphicFrame>
        <p:nvGraphicFramePr>
          <p:cNvPr id="9" name="Tablo 8">
            <a:extLst>
              <a:ext uri="{FF2B5EF4-FFF2-40B4-BE49-F238E27FC236}">
                <a16:creationId xmlns="" xmlns:a16="http://schemas.microsoft.com/office/drawing/2014/main" id="{5D0CA155-12B6-4C95-99CF-DCEE038C97C3}"/>
              </a:ext>
            </a:extLst>
          </p:cNvPr>
          <p:cNvGraphicFramePr>
            <a:graphicFrameLocks noGrp="1"/>
          </p:cNvGraphicFramePr>
          <p:nvPr>
            <p:extLst>
              <p:ext uri="{D42A27DB-BD31-4B8C-83A1-F6EECF244321}">
                <p14:modId xmlns:p14="http://schemas.microsoft.com/office/powerpoint/2010/main" val="3384836047"/>
              </p:ext>
            </p:extLst>
          </p:nvPr>
        </p:nvGraphicFramePr>
        <p:xfrm>
          <a:off x="481029" y="2722563"/>
          <a:ext cx="11325002" cy="3421878"/>
        </p:xfrm>
        <a:graphic>
          <a:graphicData uri="http://schemas.openxmlformats.org/drawingml/2006/table">
            <a:tbl>
              <a:tblPr>
                <a:tableStyleId>{5C22544A-7EE6-4342-B048-85BDC9FD1C3A}</a:tableStyleId>
              </a:tblPr>
              <a:tblGrid>
                <a:gridCol w="2226728">
                  <a:extLst>
                    <a:ext uri="{9D8B030D-6E8A-4147-A177-3AD203B41FA5}">
                      <a16:colId xmlns="" xmlns:a16="http://schemas.microsoft.com/office/drawing/2014/main" val="904176357"/>
                    </a:ext>
                  </a:extLst>
                </a:gridCol>
                <a:gridCol w="2226728">
                  <a:extLst>
                    <a:ext uri="{9D8B030D-6E8A-4147-A177-3AD203B41FA5}">
                      <a16:colId xmlns="" xmlns:a16="http://schemas.microsoft.com/office/drawing/2014/main" val="3907473696"/>
                    </a:ext>
                  </a:extLst>
                </a:gridCol>
                <a:gridCol w="3183527">
                  <a:extLst>
                    <a:ext uri="{9D8B030D-6E8A-4147-A177-3AD203B41FA5}">
                      <a16:colId xmlns="" xmlns:a16="http://schemas.microsoft.com/office/drawing/2014/main" val="3625522019"/>
                    </a:ext>
                  </a:extLst>
                </a:gridCol>
                <a:gridCol w="3688019">
                  <a:extLst>
                    <a:ext uri="{9D8B030D-6E8A-4147-A177-3AD203B41FA5}">
                      <a16:colId xmlns="" xmlns:a16="http://schemas.microsoft.com/office/drawing/2014/main" val="2945977035"/>
                    </a:ext>
                  </a:extLst>
                </a:gridCol>
              </a:tblGrid>
              <a:tr h="570313">
                <a:tc gridSpan="4">
                  <a:txBody>
                    <a:bodyPr/>
                    <a:lstStyle/>
                    <a:p>
                      <a:pPr algn="ctr" fontAlgn="b"/>
                      <a:r>
                        <a:rPr lang="tr-TR" sz="2400" b="1" u="none" strike="noStrike" dirty="0" smtClean="0">
                          <a:solidFill>
                            <a:srgbClr val="002060"/>
                          </a:solidFill>
                          <a:effectLst/>
                        </a:rPr>
                        <a:t>GOLD VE PLATİN NETWORK</a:t>
                      </a:r>
                      <a:endParaRPr lang="tr-TR" sz="2400" b="1" i="0" u="none" strike="noStrike" dirty="0">
                        <a:solidFill>
                          <a:srgbClr val="002060"/>
                        </a:solidFill>
                        <a:effectLst/>
                        <a:latin typeface="Calibri" panose="020F0502020204030204" pitchFamily="34" charset="0"/>
                      </a:endParaRPr>
                    </a:p>
                  </a:txBody>
                  <a:tcPr marL="9525" marR="9525" marT="9525" marB="0" anchor="b"/>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 xmlns:a16="http://schemas.microsoft.com/office/drawing/2014/main" val="2779001660"/>
                  </a:ext>
                </a:extLst>
              </a:tr>
              <a:tr h="570313">
                <a:tc>
                  <a:txBody>
                    <a:bodyPr/>
                    <a:lstStyle/>
                    <a:p>
                      <a:pPr algn="ctr" fontAlgn="b"/>
                      <a:r>
                        <a:rPr lang="tr-TR" sz="1800" u="none" strike="noStrike">
                          <a:effectLst/>
                        </a:rPr>
                        <a:t>YAŞ SKALASI</a:t>
                      </a:r>
                      <a:endParaRPr lang="tr-TR" sz="18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smtClean="0">
                          <a:effectLst/>
                        </a:rPr>
                        <a:t>GOLD </a:t>
                      </a:r>
                      <a:r>
                        <a:rPr lang="tr-TR" sz="1800" u="none" strike="noStrike" dirty="0" smtClean="0">
                          <a:effectLst/>
                        </a:rPr>
                        <a:t>YATARAK</a:t>
                      </a:r>
                      <a:r>
                        <a:rPr lang="tr-TR" sz="1800" u="none" strike="noStrike" baseline="0" dirty="0" smtClean="0">
                          <a:effectLst/>
                        </a:rPr>
                        <a:t> + 3 AYAKTA TEDAVİ</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smtClean="0">
                          <a:effectLst/>
                        </a:rPr>
                        <a:t> GOLD YATARAK </a:t>
                      </a:r>
                      <a:r>
                        <a:rPr lang="tr-TR" sz="1800" u="none" strike="noStrike" dirty="0">
                          <a:effectLst/>
                        </a:rPr>
                        <a:t>+ </a:t>
                      </a:r>
                      <a:r>
                        <a:rPr lang="tr-TR" sz="1800" u="none" strike="noStrike" dirty="0" smtClean="0">
                          <a:effectLst/>
                        </a:rPr>
                        <a:t>10 </a:t>
                      </a:r>
                      <a:r>
                        <a:rPr lang="tr-TR" sz="1800" u="none" strike="noStrike" dirty="0">
                          <a:effectLst/>
                        </a:rPr>
                        <a:t>AYAKTA TEDAVİ</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smtClean="0">
                          <a:effectLst/>
                        </a:rPr>
                        <a:t>PLATİN YATARAK </a:t>
                      </a:r>
                      <a:r>
                        <a:rPr lang="tr-TR" sz="1800" u="none" strike="noStrike" dirty="0">
                          <a:effectLst/>
                        </a:rPr>
                        <a:t>+ 10 AYAKTA TEDAVİ</a:t>
                      </a:r>
                      <a:endParaRPr lang="tr-TR"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3317430891"/>
                  </a:ext>
                </a:extLst>
              </a:tr>
              <a:tr h="570313">
                <a:tc>
                  <a:txBody>
                    <a:bodyPr/>
                    <a:lstStyle/>
                    <a:p>
                      <a:pPr algn="ctr" fontAlgn="b"/>
                      <a:r>
                        <a:rPr lang="tr-TR" sz="1800" u="none" strike="noStrike" dirty="0">
                          <a:effectLst/>
                        </a:rPr>
                        <a:t>0 - 10 YAŞ</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smtClean="0">
                          <a:effectLst/>
                        </a:rPr>
                        <a:t>631,86</a:t>
                      </a:r>
                      <a:r>
                        <a:rPr lang="tr-TR" sz="1800" u="none" strike="noStrike" baseline="0" dirty="0" smtClean="0">
                          <a:effectLst/>
                        </a:rPr>
                        <a:t> </a:t>
                      </a:r>
                      <a:r>
                        <a:rPr lang="tr-TR" sz="1800" u="none" strike="noStrike" dirty="0" smtClean="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1441,53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1798,09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443648199"/>
                  </a:ext>
                </a:extLst>
              </a:tr>
              <a:tr h="570313">
                <a:tc>
                  <a:txBody>
                    <a:bodyPr/>
                    <a:lstStyle/>
                    <a:p>
                      <a:pPr algn="ctr" fontAlgn="b"/>
                      <a:r>
                        <a:rPr lang="tr-TR" sz="1800" u="none" strike="noStrike" dirty="0">
                          <a:effectLst/>
                        </a:rPr>
                        <a:t>11 - </a:t>
                      </a:r>
                      <a:r>
                        <a:rPr lang="tr-TR" sz="1800" u="none" strike="noStrike" dirty="0" smtClean="0">
                          <a:effectLst/>
                        </a:rPr>
                        <a:t>55 </a:t>
                      </a:r>
                      <a:r>
                        <a:rPr lang="tr-TR" sz="1800" u="none" strike="noStrike" dirty="0">
                          <a:effectLst/>
                        </a:rPr>
                        <a:t>YAŞ</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527,45</a:t>
                      </a:r>
                      <a:r>
                        <a:rPr lang="tr-TR" sz="1800" u="none" strike="noStrike" baseline="0" dirty="0" smtClean="0">
                          <a:effectLst/>
                        </a:rPr>
                        <a:t> </a:t>
                      </a:r>
                      <a:r>
                        <a:rPr lang="tr-TR" sz="1800" u="none" strike="noStrike" dirty="0" smtClean="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smtClean="0">
                          <a:effectLst/>
                        </a:rPr>
                        <a:t>1266,20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1514,42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253985171"/>
                  </a:ext>
                </a:extLst>
              </a:tr>
              <a:tr h="570313">
                <a:tc>
                  <a:txBody>
                    <a:bodyPr/>
                    <a:lstStyle/>
                    <a:p>
                      <a:pPr algn="ctr" fontAlgn="b"/>
                      <a:r>
                        <a:rPr lang="tr-TR" sz="1800" u="none" strike="noStrike" dirty="0" smtClean="0">
                          <a:effectLst/>
                        </a:rPr>
                        <a:t>56 </a:t>
                      </a:r>
                      <a:r>
                        <a:rPr lang="tr-TR" sz="1800" u="none" strike="noStrike" dirty="0">
                          <a:effectLst/>
                        </a:rPr>
                        <a:t>- 65 YAŞ</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1324,31</a:t>
                      </a:r>
                      <a:r>
                        <a:rPr lang="tr-TR" sz="1800" u="none" strike="noStrike" baseline="0" dirty="0" smtClean="0">
                          <a:effectLst/>
                        </a:rPr>
                        <a:t> </a:t>
                      </a:r>
                      <a:r>
                        <a:rPr lang="tr-TR" sz="1800" u="none" strike="noStrike" dirty="0" smtClean="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2589,05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tr-TR" sz="1800" u="none" strike="noStrike" dirty="0">
                          <a:effectLst/>
                        </a:rPr>
                        <a:t> </a:t>
                      </a:r>
                      <a:r>
                        <a:rPr lang="tr-TR" sz="1800" u="none" strike="noStrike" dirty="0" smtClean="0">
                          <a:effectLst/>
                        </a:rPr>
                        <a:t>3434,18 </a:t>
                      </a:r>
                      <a:r>
                        <a:rPr lang="tr-TR" sz="1800" u="none" strike="noStrike" dirty="0">
                          <a:effectLst/>
                        </a:rPr>
                        <a:t>₺  </a:t>
                      </a:r>
                      <a:endParaRPr lang="tr-TR" sz="18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 xmlns:a16="http://schemas.microsoft.com/office/drawing/2014/main" val="442743268"/>
                  </a:ext>
                </a:extLst>
              </a:tr>
              <a:tr h="570313">
                <a:tc>
                  <a:txBody>
                    <a:bodyPr/>
                    <a:lstStyle/>
                    <a:p>
                      <a:pPr algn="ctr" fontAlgn="b"/>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tr-TR" sz="18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endParaRPr lang="tr-TR" sz="18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
        <p:nvSpPr>
          <p:cNvPr id="2" name="Metin kutusu 1"/>
          <p:cNvSpPr txBox="1"/>
          <p:nvPr/>
        </p:nvSpPr>
        <p:spPr>
          <a:xfrm>
            <a:off x="876246" y="5812063"/>
            <a:ext cx="8551572" cy="369332"/>
          </a:xfrm>
          <a:prstGeom prst="rect">
            <a:avLst/>
          </a:prstGeom>
          <a:noFill/>
        </p:spPr>
        <p:txBody>
          <a:bodyPr wrap="square" rtlCol="0">
            <a:spAutoFit/>
          </a:bodyPr>
          <a:lstStyle/>
          <a:p>
            <a:r>
              <a:rPr lang="tr-TR" dirty="0" smtClean="0"/>
              <a:t>*Not = fiyatlar peşin rakamlardır taksit sayısına göre fiyatlandırmalar değişmektedir</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 xmlns:a16="http://schemas.microsoft.com/office/drawing/2014/main" id="{2B566528-1B12-4246-9431-5C2D7D08116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object 3"/>
          <p:cNvSpPr txBox="1">
            <a:spLocks noGrp="1"/>
          </p:cNvSpPr>
          <p:nvPr>
            <p:ph type="title"/>
          </p:nvPr>
        </p:nvSpPr>
        <p:spPr>
          <a:xfrm>
            <a:off x="507030" y="337304"/>
            <a:ext cx="10905066" cy="1135737"/>
          </a:xfrm>
          <a:prstGeom prst="rect">
            <a:avLst/>
          </a:prstGeom>
        </p:spPr>
        <p:txBody>
          <a:bodyPr vert="horz" lIns="91440" tIns="45720" rIns="91440" bIns="45720" rtlCol="0" anchor="ctr">
            <a:normAutofit/>
          </a:bodyPr>
          <a:lstStyle/>
          <a:p>
            <a:r>
              <a:rPr lang="en-US" sz="3600" b="1" spc="-3" dirty="0" err="1">
                <a:solidFill>
                  <a:srgbClr val="002060"/>
                </a:solidFill>
              </a:rPr>
              <a:t>Bekleme</a:t>
            </a:r>
            <a:r>
              <a:rPr lang="en-US" sz="3600" b="1" spc="-61" dirty="0">
                <a:solidFill>
                  <a:srgbClr val="002060"/>
                </a:solidFill>
              </a:rPr>
              <a:t> </a:t>
            </a:r>
            <a:r>
              <a:rPr lang="en-US" sz="3600" b="1" spc="-9" dirty="0" err="1">
                <a:solidFill>
                  <a:srgbClr val="002060"/>
                </a:solidFill>
              </a:rPr>
              <a:t>Süresi</a:t>
            </a:r>
            <a:r>
              <a:rPr lang="en-US" sz="3600" b="1" spc="-9" dirty="0">
                <a:solidFill>
                  <a:srgbClr val="002060"/>
                </a:solidFill>
              </a:rPr>
              <a:t> </a:t>
            </a:r>
            <a:r>
              <a:rPr lang="en-US" sz="3600" b="1" spc="-3" dirty="0" err="1">
                <a:solidFill>
                  <a:srgbClr val="002060"/>
                </a:solidFill>
              </a:rPr>
              <a:t>Hakkında</a:t>
            </a:r>
            <a:r>
              <a:rPr lang="en-US" sz="3600" b="1" spc="-3" dirty="0">
                <a:solidFill>
                  <a:srgbClr val="002060"/>
                </a:solidFill>
              </a:rPr>
              <a:t>...</a:t>
            </a:r>
            <a:endParaRPr lang="en-US" sz="3600" b="1" dirty="0">
              <a:solidFill>
                <a:srgbClr val="002060"/>
              </a:solidFill>
            </a:endParaRPr>
          </a:p>
        </p:txBody>
      </p:sp>
      <p:sp>
        <p:nvSpPr>
          <p:cNvPr id="4" name="object 4"/>
          <p:cNvSpPr txBox="1"/>
          <p:nvPr/>
        </p:nvSpPr>
        <p:spPr>
          <a:xfrm>
            <a:off x="507030" y="1345815"/>
            <a:ext cx="8147985" cy="4393982"/>
          </a:xfrm>
          <a:prstGeom prst="rect">
            <a:avLst/>
          </a:prstGeom>
        </p:spPr>
        <p:txBody>
          <a:bodyPr vert="horz" lIns="91440" tIns="45720" rIns="91440" bIns="45720" rtlCol="0">
            <a:normAutofit lnSpcReduction="10000"/>
          </a:bodyPr>
          <a:lstStyle/>
          <a:p>
            <a:pPr marR="3079">
              <a:lnSpc>
                <a:spcPct val="90000"/>
              </a:lnSpc>
              <a:spcBef>
                <a:spcPts val="1409"/>
              </a:spcBef>
            </a:pPr>
            <a:r>
              <a:rPr lang="en-US" sz="1600" dirty="0" err="1"/>
              <a:t>Aşağıda</a:t>
            </a:r>
            <a:r>
              <a:rPr lang="en-US" sz="1600" dirty="0"/>
              <a:t> </a:t>
            </a:r>
            <a:r>
              <a:rPr lang="en-US" sz="1600" dirty="0" err="1"/>
              <a:t>belirtilen</a:t>
            </a:r>
            <a:r>
              <a:rPr lang="en-US" sz="1600" dirty="0"/>
              <a:t> </a:t>
            </a:r>
            <a:r>
              <a:rPr lang="en-US" sz="1600" dirty="0" err="1"/>
              <a:t>hastalık</a:t>
            </a:r>
            <a:r>
              <a:rPr lang="en-US" sz="1600" dirty="0"/>
              <a:t> ve </a:t>
            </a:r>
            <a:r>
              <a:rPr lang="en-US" sz="1600" dirty="0" err="1"/>
              <a:t>komplikasyonlar</a:t>
            </a:r>
            <a:r>
              <a:rPr lang="en-US" sz="1600" dirty="0"/>
              <a:t> </a:t>
            </a:r>
            <a:r>
              <a:rPr lang="en-US" sz="1600" dirty="0" err="1"/>
              <a:t>ile</a:t>
            </a:r>
            <a:r>
              <a:rPr lang="en-US" sz="1600" dirty="0"/>
              <a:t> </a:t>
            </a:r>
            <a:r>
              <a:rPr lang="en-US" sz="1600" dirty="0" err="1"/>
              <a:t>ilgili</a:t>
            </a:r>
            <a:r>
              <a:rPr lang="en-US" sz="1600" dirty="0"/>
              <a:t> </a:t>
            </a:r>
            <a:r>
              <a:rPr lang="en-US" sz="1600" dirty="0" err="1"/>
              <a:t>müdahale</a:t>
            </a:r>
            <a:r>
              <a:rPr lang="en-US" sz="1600" dirty="0"/>
              <a:t> ve </a:t>
            </a:r>
            <a:r>
              <a:rPr lang="en-US" sz="1600" b="1" dirty="0" err="1"/>
              <a:t>yatarak</a:t>
            </a:r>
            <a:r>
              <a:rPr lang="en-US" sz="1600" b="1" dirty="0"/>
              <a:t> </a:t>
            </a:r>
            <a:r>
              <a:rPr lang="en-US" sz="1600" b="1" dirty="0" err="1"/>
              <a:t>tedavi</a:t>
            </a:r>
            <a:r>
              <a:rPr lang="en-US" sz="1600" b="1" dirty="0"/>
              <a:t> </a:t>
            </a:r>
            <a:r>
              <a:rPr lang="en-US" sz="1600" b="1" dirty="0" err="1"/>
              <a:t>giderleri</a:t>
            </a:r>
            <a:r>
              <a:rPr lang="en-US" sz="1600" b="1" dirty="0"/>
              <a:t>,</a:t>
            </a:r>
            <a:r>
              <a:rPr lang="tr-TR" sz="1600" b="1" dirty="0"/>
              <a:t>  </a:t>
            </a:r>
            <a:r>
              <a:rPr lang="en-US" sz="1600" dirty="0" err="1"/>
              <a:t>rahatsızlığın</a:t>
            </a:r>
            <a:r>
              <a:rPr lang="en-US" sz="1600" dirty="0"/>
              <a:t> ani </a:t>
            </a:r>
            <a:r>
              <a:rPr lang="en-US" sz="1600" dirty="0" err="1"/>
              <a:t>veya</a:t>
            </a:r>
            <a:r>
              <a:rPr lang="en-US" sz="1600" dirty="0"/>
              <a:t>  </a:t>
            </a:r>
            <a:r>
              <a:rPr lang="en-US" sz="1600" dirty="0" err="1"/>
              <a:t>kaza</a:t>
            </a:r>
            <a:r>
              <a:rPr lang="en-US" sz="1600" dirty="0"/>
              <a:t> </a:t>
            </a:r>
            <a:r>
              <a:rPr lang="en-US" sz="1600" dirty="0" err="1"/>
              <a:t>sonucu</a:t>
            </a:r>
            <a:r>
              <a:rPr lang="en-US" sz="1600" dirty="0"/>
              <a:t> </a:t>
            </a:r>
            <a:r>
              <a:rPr lang="en-US" sz="1600" dirty="0" err="1"/>
              <a:t>olarak</a:t>
            </a:r>
            <a:r>
              <a:rPr lang="en-US" sz="1600" dirty="0"/>
              <a:t> </a:t>
            </a:r>
            <a:r>
              <a:rPr lang="en-US" sz="1600" dirty="0" err="1"/>
              <a:t>ortaya</a:t>
            </a:r>
            <a:r>
              <a:rPr lang="en-US" sz="1600" dirty="0"/>
              <a:t> </a:t>
            </a:r>
            <a:r>
              <a:rPr lang="en-US" sz="1600" dirty="0" err="1"/>
              <a:t>çıkmasına</a:t>
            </a:r>
            <a:r>
              <a:rPr lang="en-US" sz="1600" dirty="0"/>
              <a:t> </a:t>
            </a:r>
            <a:r>
              <a:rPr lang="en-US" sz="1600" dirty="0" err="1"/>
              <a:t>bakılmaksızın</a:t>
            </a:r>
            <a:r>
              <a:rPr lang="en-US" sz="1600" dirty="0"/>
              <a:t> </a:t>
            </a:r>
            <a:r>
              <a:rPr lang="en-US" sz="1600" dirty="0" err="1"/>
              <a:t>sigorta</a:t>
            </a:r>
            <a:r>
              <a:rPr lang="en-US" sz="1600" dirty="0"/>
              <a:t> </a:t>
            </a:r>
            <a:r>
              <a:rPr lang="en-US" sz="1600" dirty="0" err="1"/>
              <a:t>başlangıç</a:t>
            </a:r>
            <a:r>
              <a:rPr lang="en-US" sz="1600" dirty="0"/>
              <a:t> </a:t>
            </a:r>
            <a:r>
              <a:rPr lang="en-US" sz="1600" dirty="0" err="1"/>
              <a:t>tarihinden</a:t>
            </a:r>
            <a:r>
              <a:rPr lang="en-US" sz="1600" dirty="0"/>
              <a:t> </a:t>
            </a:r>
            <a:r>
              <a:rPr lang="en-US" sz="1600" dirty="0" err="1"/>
              <a:t>itibaren</a:t>
            </a:r>
            <a:r>
              <a:rPr lang="en-US" sz="1600" dirty="0"/>
              <a:t> </a:t>
            </a:r>
            <a:r>
              <a:rPr lang="en-US" sz="1600" b="1" dirty="0"/>
              <a:t>3 ay </a:t>
            </a:r>
            <a:r>
              <a:rPr lang="en-US" sz="1600" b="1" dirty="0" err="1"/>
              <a:t>süre</a:t>
            </a:r>
            <a:r>
              <a:rPr lang="en-US" sz="1600" b="1" dirty="0"/>
              <a:t> </a:t>
            </a:r>
            <a:r>
              <a:rPr lang="en-US" sz="1600" b="1" dirty="0" err="1"/>
              <a:t>ile</a:t>
            </a:r>
            <a:r>
              <a:rPr lang="en-US" sz="1600" b="1" dirty="0"/>
              <a:t> </a:t>
            </a:r>
            <a:r>
              <a:rPr lang="en-US" sz="1600" b="1" dirty="0" err="1"/>
              <a:t>kapsam</a:t>
            </a:r>
            <a:r>
              <a:rPr lang="en-US" sz="1600" b="1" dirty="0"/>
              <a:t>  </a:t>
            </a:r>
            <a:r>
              <a:rPr lang="en-US" sz="1600" b="1" dirty="0" err="1"/>
              <a:t>dışındadır</a:t>
            </a:r>
            <a:r>
              <a:rPr lang="en-US" sz="1600" b="1" dirty="0"/>
              <a:t>.</a:t>
            </a:r>
            <a:r>
              <a:rPr lang="tr-TR" sz="1600" b="1" dirty="0"/>
              <a:t> </a:t>
            </a:r>
          </a:p>
          <a:p>
            <a:pPr marL="7697" marR="3079" indent="-228600">
              <a:lnSpc>
                <a:spcPct val="90000"/>
              </a:lnSpc>
              <a:spcBef>
                <a:spcPts val="1409"/>
              </a:spcBef>
              <a:buClr>
                <a:srgbClr val="C00000"/>
              </a:buClr>
              <a:buSzPct val="150000"/>
              <a:buFont typeface="Arial" panose="020B0604020202020204" pitchFamily="34" charset="0"/>
              <a:buChar char="•"/>
            </a:pPr>
            <a:r>
              <a:rPr lang="en-US" sz="1600" dirty="0"/>
              <a:t>Her </a:t>
            </a:r>
            <a:r>
              <a:rPr lang="en-US" sz="1600" dirty="0" err="1"/>
              <a:t>türlü</a:t>
            </a:r>
            <a:r>
              <a:rPr lang="en-US" sz="1600" dirty="0"/>
              <a:t> </a:t>
            </a:r>
            <a:r>
              <a:rPr lang="en-US" sz="1600" dirty="0" err="1"/>
              <a:t>kanser</a:t>
            </a:r>
            <a:r>
              <a:rPr lang="en-US" sz="1600" dirty="0"/>
              <a:t> ve </a:t>
            </a:r>
            <a:r>
              <a:rPr lang="en-US" sz="1600" dirty="0" err="1"/>
              <a:t>kalphastalıkları</a:t>
            </a:r>
            <a:r>
              <a:rPr lang="en-US" sz="1600" dirty="0"/>
              <a:t>, </a:t>
            </a:r>
            <a:r>
              <a:rPr lang="en-US" sz="1600" dirty="0" err="1"/>
              <a:t>kronik</a:t>
            </a:r>
            <a:r>
              <a:rPr lang="en-US" sz="1600" dirty="0"/>
              <a:t> </a:t>
            </a:r>
            <a:r>
              <a:rPr lang="en-US" sz="1600" dirty="0" err="1"/>
              <a:t>böbrek</a:t>
            </a:r>
            <a:r>
              <a:rPr lang="en-US" sz="1600" dirty="0"/>
              <a:t> </a:t>
            </a:r>
            <a:r>
              <a:rPr lang="en-US" sz="1600" dirty="0" err="1"/>
              <a:t>rahatsızlıkları</a:t>
            </a:r>
            <a:r>
              <a:rPr lang="en-US" sz="1600" dirty="0"/>
              <a:t> ve </a:t>
            </a:r>
            <a:r>
              <a:rPr lang="en-US" sz="1600" dirty="0" err="1"/>
              <a:t>diyaliz</a:t>
            </a:r>
            <a:r>
              <a:rPr lang="en-US" sz="1600" dirty="0"/>
              <a:t>, </a:t>
            </a:r>
            <a:r>
              <a:rPr lang="en-US" sz="1600" dirty="0" err="1"/>
              <a:t>üriner</a:t>
            </a:r>
            <a:r>
              <a:rPr lang="en-US" sz="1600" dirty="0"/>
              <a:t> </a:t>
            </a:r>
            <a:r>
              <a:rPr lang="en-US" sz="1600" dirty="0" err="1"/>
              <a:t>sistemin</a:t>
            </a:r>
            <a:r>
              <a:rPr lang="tr-TR" sz="1600" dirty="0"/>
              <a:t> </a:t>
            </a:r>
            <a:r>
              <a:rPr lang="en-US" sz="1600" dirty="0" err="1"/>
              <a:t>taşlı</a:t>
            </a:r>
            <a:r>
              <a:rPr lang="en-US" sz="1600" dirty="0"/>
              <a:t> </a:t>
            </a:r>
            <a:r>
              <a:rPr lang="en-US" sz="1600" dirty="0" err="1"/>
              <a:t>hastalıkları</a:t>
            </a:r>
            <a:r>
              <a:rPr lang="en-US" sz="1600" dirty="0"/>
              <a:t>,</a:t>
            </a:r>
            <a:r>
              <a:rPr lang="tr-TR" sz="1600" dirty="0"/>
              <a:t> </a:t>
            </a:r>
          </a:p>
          <a:p>
            <a:pPr marL="7697" marR="3079" indent="-228600">
              <a:lnSpc>
                <a:spcPct val="90000"/>
              </a:lnSpc>
              <a:spcBef>
                <a:spcPts val="1409"/>
              </a:spcBef>
              <a:buClr>
                <a:srgbClr val="C00000"/>
              </a:buClr>
              <a:buSzPct val="150000"/>
              <a:buFont typeface="Arial" panose="020B0604020202020204" pitchFamily="34" charset="0"/>
              <a:buChar char="•"/>
            </a:pPr>
            <a:r>
              <a:rPr lang="tr-TR" sz="1600" dirty="0"/>
              <a:t>P</a:t>
            </a:r>
            <a:r>
              <a:rPr lang="en-US" sz="1600" dirty="0" err="1"/>
              <a:t>rostat</a:t>
            </a:r>
            <a:r>
              <a:rPr lang="en-US" sz="1600" dirty="0"/>
              <a:t> </a:t>
            </a:r>
            <a:r>
              <a:rPr lang="en-US" sz="1600" dirty="0" err="1"/>
              <a:t>hastalıkları</a:t>
            </a:r>
            <a:r>
              <a:rPr lang="en-US" sz="1600" dirty="0"/>
              <a:t>, </a:t>
            </a:r>
            <a:r>
              <a:rPr lang="en-US" sz="1600" dirty="0" err="1"/>
              <a:t>varikosel</a:t>
            </a:r>
            <a:r>
              <a:rPr lang="tr-TR" sz="1600" dirty="0"/>
              <a:t> </a:t>
            </a:r>
          </a:p>
          <a:p>
            <a:pPr marL="7697" marR="3079" indent="-228600">
              <a:lnSpc>
                <a:spcPct val="90000"/>
              </a:lnSpc>
              <a:spcBef>
                <a:spcPts val="1409"/>
              </a:spcBef>
              <a:buClr>
                <a:srgbClr val="C00000"/>
              </a:buClr>
              <a:buSzPct val="150000"/>
              <a:buFont typeface="Arial" panose="020B0604020202020204" pitchFamily="34" charset="0"/>
              <a:buChar char="•"/>
            </a:pPr>
            <a:r>
              <a:rPr lang="en-US" sz="1600" dirty="0"/>
              <a:t>Her </a:t>
            </a:r>
            <a:r>
              <a:rPr lang="en-US" sz="1600" dirty="0" err="1"/>
              <a:t>türlü</a:t>
            </a:r>
            <a:r>
              <a:rPr lang="en-US" sz="1600" dirty="0"/>
              <a:t> disk </a:t>
            </a:r>
            <a:r>
              <a:rPr lang="en-US" sz="1600" dirty="0" err="1"/>
              <a:t>hernisi</a:t>
            </a:r>
            <a:r>
              <a:rPr lang="en-US" sz="1600" dirty="0"/>
              <a:t> (bel </a:t>
            </a:r>
            <a:r>
              <a:rPr lang="en-US" sz="1600" dirty="0" err="1"/>
              <a:t>fıtığı</a:t>
            </a:r>
            <a:r>
              <a:rPr lang="en-US" sz="1600" dirty="0"/>
              <a:t>, </a:t>
            </a:r>
            <a:r>
              <a:rPr lang="en-US" sz="1600" dirty="0" err="1"/>
              <a:t>boyun</a:t>
            </a:r>
            <a:r>
              <a:rPr lang="en-US" sz="1600" dirty="0"/>
              <a:t> </a:t>
            </a:r>
            <a:r>
              <a:rPr lang="en-US" sz="1600" dirty="0" err="1"/>
              <a:t>fıtığı</a:t>
            </a:r>
            <a:r>
              <a:rPr lang="en-US" sz="1600" dirty="0"/>
              <a:t> vb.), </a:t>
            </a:r>
            <a:r>
              <a:rPr lang="en-US" sz="1600" dirty="0" err="1"/>
              <a:t>diz</a:t>
            </a:r>
            <a:r>
              <a:rPr lang="en-US" sz="1600" dirty="0"/>
              <a:t> </a:t>
            </a:r>
            <a:r>
              <a:rPr lang="en-US" sz="1600" dirty="0" err="1"/>
              <a:t>cerrahisi</a:t>
            </a:r>
            <a:r>
              <a:rPr lang="en-US" sz="1600" dirty="0"/>
              <a:t> (</a:t>
            </a:r>
            <a:r>
              <a:rPr lang="en-US" sz="1600" dirty="0" err="1"/>
              <a:t>menisküs</a:t>
            </a:r>
            <a:r>
              <a:rPr lang="en-US" sz="1600" dirty="0"/>
              <a:t>, </a:t>
            </a:r>
            <a:r>
              <a:rPr lang="en-US" sz="1600" dirty="0" err="1"/>
              <a:t>kondromalazi</a:t>
            </a:r>
            <a:r>
              <a:rPr lang="en-US" sz="1600" dirty="0"/>
              <a:t>, </a:t>
            </a:r>
            <a:r>
              <a:rPr lang="en-US" sz="1600" dirty="0" err="1"/>
              <a:t>bağ</a:t>
            </a:r>
            <a:r>
              <a:rPr lang="en-US" sz="1600" dirty="0"/>
              <a:t> </a:t>
            </a:r>
            <a:r>
              <a:rPr lang="en-US" sz="1600" dirty="0" err="1"/>
              <a:t>rüptürleri</a:t>
            </a:r>
            <a:r>
              <a:rPr lang="en-US" sz="1600" dirty="0"/>
              <a:t> vb.), </a:t>
            </a:r>
            <a:r>
              <a:rPr lang="en-US" sz="1600" dirty="0" err="1"/>
              <a:t>omuz</a:t>
            </a:r>
            <a:r>
              <a:rPr lang="en-US" sz="1600" dirty="0"/>
              <a:t>  </a:t>
            </a:r>
            <a:r>
              <a:rPr lang="en-US" sz="1600" dirty="0" err="1"/>
              <a:t>cerrahisi</a:t>
            </a:r>
            <a:r>
              <a:rPr lang="en-US" sz="1600" dirty="0"/>
              <a:t> (</a:t>
            </a:r>
            <a:r>
              <a:rPr lang="en-US" sz="1600" dirty="0" err="1"/>
              <a:t>habitüel</a:t>
            </a:r>
            <a:r>
              <a:rPr lang="en-US" sz="1600" dirty="0"/>
              <a:t> </a:t>
            </a:r>
            <a:r>
              <a:rPr lang="en-US" sz="1600" dirty="0" err="1"/>
              <a:t>omuz</a:t>
            </a:r>
            <a:r>
              <a:rPr lang="en-US" sz="1600" dirty="0"/>
              <a:t> </a:t>
            </a:r>
            <a:r>
              <a:rPr lang="en-US" sz="1600" dirty="0" err="1"/>
              <a:t>çıkığı</a:t>
            </a:r>
            <a:r>
              <a:rPr lang="en-US" sz="1600" dirty="0"/>
              <a:t>, rotator cuff </a:t>
            </a:r>
            <a:r>
              <a:rPr lang="en-US" sz="1600" dirty="0" err="1"/>
              <a:t>yırtığı</a:t>
            </a:r>
            <a:r>
              <a:rPr lang="en-US" sz="1600" dirty="0"/>
              <a:t>, impingement </a:t>
            </a:r>
            <a:r>
              <a:rPr lang="en-US" sz="1600" dirty="0" err="1"/>
              <a:t>sendromu</a:t>
            </a:r>
            <a:r>
              <a:rPr lang="en-US" sz="1600" dirty="0"/>
              <a:t> vb.), </a:t>
            </a:r>
            <a:r>
              <a:rPr lang="en-US" sz="1600" dirty="0" err="1"/>
              <a:t>omurga</a:t>
            </a:r>
            <a:r>
              <a:rPr lang="en-US" sz="1600" dirty="0"/>
              <a:t> </a:t>
            </a:r>
            <a:r>
              <a:rPr lang="en-US" sz="1600" dirty="0" err="1"/>
              <a:t>cerrahisi</a:t>
            </a:r>
            <a:r>
              <a:rPr lang="en-US" sz="1600" dirty="0"/>
              <a:t> ve </a:t>
            </a:r>
            <a:r>
              <a:rPr lang="en-US" sz="1600" dirty="0" err="1"/>
              <a:t>artroskopik</a:t>
            </a:r>
            <a:r>
              <a:rPr lang="en-US" sz="1600" dirty="0"/>
              <a:t>  </a:t>
            </a:r>
            <a:r>
              <a:rPr lang="en-US" sz="1600" dirty="0" err="1"/>
              <a:t>cerrahiişlemleri</a:t>
            </a:r>
            <a:r>
              <a:rPr lang="en-US" sz="1600" dirty="0"/>
              <a:t>, </a:t>
            </a:r>
            <a:r>
              <a:rPr lang="en-US" sz="1600" dirty="0" err="1"/>
              <a:t>endoskopik</a:t>
            </a:r>
            <a:r>
              <a:rPr lang="en-US" sz="1600" dirty="0"/>
              <a:t> </a:t>
            </a:r>
            <a:r>
              <a:rPr lang="en-US" sz="1600" dirty="0" err="1"/>
              <a:t>işlemler</a:t>
            </a:r>
            <a:r>
              <a:rPr lang="en-US" sz="1600" dirty="0"/>
              <a:t>,</a:t>
            </a:r>
            <a:r>
              <a:rPr lang="tr-TR" sz="1600" dirty="0"/>
              <a:t> </a:t>
            </a:r>
          </a:p>
          <a:p>
            <a:pPr marL="7697" marR="3079" indent="-228600">
              <a:lnSpc>
                <a:spcPct val="90000"/>
              </a:lnSpc>
              <a:spcBef>
                <a:spcPts val="1409"/>
              </a:spcBef>
              <a:buClr>
                <a:srgbClr val="C00000"/>
              </a:buClr>
              <a:buSzPct val="150000"/>
              <a:buFont typeface="Arial" panose="020B0604020202020204" pitchFamily="34" charset="0"/>
              <a:buChar char="•"/>
            </a:pPr>
            <a:r>
              <a:rPr lang="en-US" sz="1600" dirty="0"/>
              <a:t>Her </a:t>
            </a:r>
            <a:r>
              <a:rPr lang="en-US" sz="1600" dirty="0" err="1"/>
              <a:t>türlü</a:t>
            </a:r>
            <a:r>
              <a:rPr lang="en-US" sz="1600" dirty="0"/>
              <a:t> </a:t>
            </a:r>
            <a:r>
              <a:rPr lang="en-US" sz="1600" dirty="0" err="1"/>
              <a:t>fıtık</a:t>
            </a:r>
            <a:r>
              <a:rPr lang="en-US" sz="1600" dirty="0"/>
              <a:t> (</a:t>
            </a:r>
            <a:r>
              <a:rPr lang="en-US" sz="1600" dirty="0" err="1"/>
              <a:t>kasık</a:t>
            </a:r>
            <a:r>
              <a:rPr lang="tr-TR" sz="1600" dirty="0"/>
              <a:t> </a:t>
            </a:r>
            <a:r>
              <a:rPr lang="en-US" sz="1600" dirty="0" err="1"/>
              <a:t>fıtığı</a:t>
            </a:r>
            <a:r>
              <a:rPr lang="en-US" sz="1600" dirty="0"/>
              <a:t>, </a:t>
            </a:r>
            <a:r>
              <a:rPr lang="en-US" sz="1600" dirty="0" err="1"/>
              <a:t>mide</a:t>
            </a:r>
            <a:r>
              <a:rPr lang="en-US" sz="1600" dirty="0"/>
              <a:t> </a:t>
            </a:r>
            <a:r>
              <a:rPr lang="en-US" sz="1600" dirty="0" err="1"/>
              <a:t>fıtığı</a:t>
            </a:r>
            <a:r>
              <a:rPr lang="en-US" sz="1600" dirty="0"/>
              <a:t> vb.), </a:t>
            </a:r>
            <a:r>
              <a:rPr lang="en-US" sz="1600" dirty="0" err="1"/>
              <a:t>safra</a:t>
            </a:r>
            <a:r>
              <a:rPr lang="tr-TR" sz="1600" dirty="0"/>
              <a:t> </a:t>
            </a:r>
            <a:r>
              <a:rPr lang="en-US" sz="1600" dirty="0" err="1"/>
              <a:t>kesesi</a:t>
            </a:r>
            <a:r>
              <a:rPr lang="tr-TR" sz="1600" dirty="0"/>
              <a:t> </a:t>
            </a:r>
            <a:r>
              <a:rPr lang="en-US" sz="1600" dirty="0" err="1"/>
              <a:t>hastalıkları</a:t>
            </a:r>
            <a:r>
              <a:rPr lang="en-US" sz="1600" dirty="0"/>
              <a:t>, </a:t>
            </a:r>
            <a:r>
              <a:rPr lang="en-US" sz="1600" dirty="0" err="1"/>
              <a:t>safra</a:t>
            </a:r>
            <a:r>
              <a:rPr lang="tr-TR" sz="1600" dirty="0"/>
              <a:t> </a:t>
            </a:r>
            <a:r>
              <a:rPr lang="en-US" sz="1600" dirty="0" err="1"/>
              <a:t>yolu</a:t>
            </a:r>
            <a:r>
              <a:rPr lang="en-US" sz="1600" dirty="0"/>
              <a:t> </a:t>
            </a:r>
            <a:r>
              <a:rPr lang="en-US" sz="1600" dirty="0" err="1"/>
              <a:t>hastalıkları</a:t>
            </a:r>
            <a:r>
              <a:rPr lang="en-US" sz="1600" dirty="0"/>
              <a:t>, </a:t>
            </a:r>
            <a:r>
              <a:rPr lang="en-US" sz="1600" dirty="0" err="1"/>
              <a:t>katarakt</a:t>
            </a:r>
            <a:r>
              <a:rPr lang="en-US" sz="1600" dirty="0"/>
              <a:t>,</a:t>
            </a:r>
            <a:r>
              <a:rPr lang="tr-TR" sz="1600" dirty="0"/>
              <a:t> </a:t>
            </a:r>
            <a:r>
              <a:rPr lang="en-US" sz="1600" dirty="0" err="1"/>
              <a:t>glokom</a:t>
            </a:r>
            <a:r>
              <a:rPr lang="en-US" sz="1600" dirty="0"/>
              <a:t> ve </a:t>
            </a:r>
            <a:r>
              <a:rPr lang="en-US" sz="1600" dirty="0" err="1"/>
              <a:t>tiroit</a:t>
            </a:r>
            <a:r>
              <a:rPr lang="tr-TR" sz="1600" dirty="0"/>
              <a:t> </a:t>
            </a:r>
            <a:r>
              <a:rPr lang="en-US" sz="1600" dirty="0" err="1"/>
              <a:t>hastalıkları</a:t>
            </a:r>
            <a:r>
              <a:rPr lang="en-US" sz="1600" dirty="0"/>
              <a:t>, pilonidal </a:t>
            </a:r>
            <a:r>
              <a:rPr lang="en-US" sz="1600" dirty="0" err="1"/>
              <a:t>sinüs</a:t>
            </a:r>
            <a:r>
              <a:rPr lang="en-US" sz="1600" dirty="0"/>
              <a:t>,</a:t>
            </a:r>
            <a:r>
              <a:rPr lang="tr-TR" sz="1600" dirty="0"/>
              <a:t> </a:t>
            </a:r>
            <a:r>
              <a:rPr lang="en-US" sz="1600" dirty="0" err="1"/>
              <a:t>tonsillit</a:t>
            </a:r>
            <a:r>
              <a:rPr lang="en-US" sz="1600" dirty="0"/>
              <a:t>, </a:t>
            </a:r>
            <a:r>
              <a:rPr lang="en-US" sz="1600" dirty="0" err="1"/>
              <a:t>genizeti</a:t>
            </a:r>
            <a:r>
              <a:rPr lang="en-US" sz="1600" dirty="0"/>
              <a:t> ,</a:t>
            </a:r>
            <a:r>
              <a:rPr lang="en-US" sz="1600" dirty="0" err="1"/>
              <a:t>sinüzit</a:t>
            </a:r>
            <a:r>
              <a:rPr lang="en-US" sz="1600" dirty="0"/>
              <a:t> ve</a:t>
            </a:r>
            <a:r>
              <a:rPr lang="tr-TR" sz="1600" dirty="0"/>
              <a:t> </a:t>
            </a:r>
            <a:r>
              <a:rPr lang="en-US" sz="1600" dirty="0" err="1"/>
              <a:t>orta</a:t>
            </a:r>
            <a:r>
              <a:rPr lang="en-US" sz="1600" dirty="0"/>
              <a:t> kulak </a:t>
            </a:r>
            <a:r>
              <a:rPr lang="en-US" sz="1600" dirty="0" err="1"/>
              <a:t>cerrahisi</a:t>
            </a:r>
            <a:endParaRPr lang="en-US" sz="1600" dirty="0"/>
          </a:p>
          <a:p>
            <a:pPr marL="215529" marR="796303" indent="-228600">
              <a:lnSpc>
                <a:spcPct val="90000"/>
              </a:lnSpc>
              <a:spcBef>
                <a:spcPts val="852"/>
              </a:spcBef>
              <a:buClr>
                <a:srgbClr val="C00000"/>
              </a:buClr>
              <a:buSzPct val="150000"/>
              <a:buFont typeface="Arial" panose="020B0604020202020204" pitchFamily="34" charset="0"/>
              <a:buChar char="•"/>
              <a:tabLst>
                <a:tab pos="215529" algn="l"/>
                <a:tab pos="215914" algn="l"/>
              </a:tabLst>
            </a:pPr>
            <a:r>
              <a:rPr lang="en-US" sz="1600" dirty="0" err="1"/>
              <a:t>Myom</a:t>
            </a:r>
            <a:r>
              <a:rPr lang="en-US" sz="1600" dirty="0"/>
              <a:t>, </a:t>
            </a:r>
            <a:r>
              <a:rPr lang="en-US" sz="1600" dirty="0" err="1"/>
              <a:t>yumurtalık</a:t>
            </a:r>
            <a:r>
              <a:rPr lang="en-US" sz="1600" dirty="0"/>
              <a:t>, meme ve</a:t>
            </a:r>
            <a:r>
              <a:rPr lang="tr-TR" sz="1600" dirty="0"/>
              <a:t> </a:t>
            </a:r>
            <a:r>
              <a:rPr lang="en-US" sz="1600" dirty="0" err="1"/>
              <a:t>rahim</a:t>
            </a:r>
            <a:r>
              <a:rPr lang="en-US" sz="1600" dirty="0"/>
              <a:t> </a:t>
            </a:r>
            <a:r>
              <a:rPr lang="en-US" sz="1600" dirty="0" err="1"/>
              <a:t>hastalıkları</a:t>
            </a:r>
            <a:r>
              <a:rPr lang="en-US" sz="1600" dirty="0"/>
              <a:t>, </a:t>
            </a:r>
            <a:r>
              <a:rPr lang="en-US" sz="1600" dirty="0" err="1"/>
              <a:t>endometriozis</a:t>
            </a:r>
            <a:r>
              <a:rPr lang="en-US" sz="1600" dirty="0"/>
              <a:t>, </a:t>
            </a:r>
            <a:r>
              <a:rPr lang="en-US" sz="1600" dirty="0" err="1"/>
              <a:t>sistosel</a:t>
            </a:r>
            <a:r>
              <a:rPr lang="en-US" sz="1600" dirty="0"/>
              <a:t>,</a:t>
            </a:r>
            <a:r>
              <a:rPr lang="tr-TR" sz="1600" dirty="0"/>
              <a:t> </a:t>
            </a:r>
            <a:r>
              <a:rPr lang="en-US" sz="1600" dirty="0" err="1"/>
              <a:t>rektoselveprolapsus</a:t>
            </a:r>
            <a:r>
              <a:rPr lang="en-US" sz="1600" dirty="0"/>
              <a:t> uteri(</a:t>
            </a:r>
            <a:r>
              <a:rPr lang="en-US" sz="1600" dirty="0" err="1"/>
              <a:t>rahim</a:t>
            </a:r>
            <a:r>
              <a:rPr lang="en-US" sz="1600" dirty="0"/>
              <a:t>  </a:t>
            </a:r>
            <a:r>
              <a:rPr lang="en-US" sz="1600" dirty="0" err="1"/>
              <a:t>sarkması</a:t>
            </a:r>
            <a:r>
              <a:rPr lang="en-US" sz="1600" dirty="0"/>
              <a:t>),</a:t>
            </a:r>
            <a:r>
              <a:rPr lang="tr-TR" sz="1600" dirty="0"/>
              <a:t> </a:t>
            </a:r>
            <a:r>
              <a:rPr lang="en-US" sz="1600" dirty="0" err="1"/>
              <a:t>varis</a:t>
            </a:r>
            <a:r>
              <a:rPr lang="en-US" sz="1600" dirty="0"/>
              <a:t>(</a:t>
            </a:r>
            <a:r>
              <a:rPr lang="en-US" sz="1600" dirty="0" err="1"/>
              <a:t>özefagus</a:t>
            </a:r>
            <a:r>
              <a:rPr lang="en-US" sz="1600" dirty="0"/>
              <a:t> </a:t>
            </a:r>
            <a:r>
              <a:rPr lang="en-US" sz="1600" dirty="0" err="1"/>
              <a:t>varisleridahil</a:t>
            </a:r>
            <a:r>
              <a:rPr lang="en-US" sz="1600" dirty="0"/>
              <a:t>), </a:t>
            </a:r>
            <a:r>
              <a:rPr lang="en-US" sz="1600" dirty="0" err="1"/>
              <a:t>hidrosel</a:t>
            </a:r>
            <a:r>
              <a:rPr lang="en-US" sz="1600" dirty="0"/>
              <a:t>, </a:t>
            </a:r>
            <a:r>
              <a:rPr lang="en-US" sz="1600" dirty="0" err="1"/>
              <a:t>spermatosel</a:t>
            </a:r>
            <a:r>
              <a:rPr lang="en-US" sz="1600" dirty="0"/>
              <a:t>,</a:t>
            </a:r>
            <a:r>
              <a:rPr lang="tr-TR" sz="1600" dirty="0"/>
              <a:t> </a:t>
            </a:r>
          </a:p>
          <a:p>
            <a:pPr marL="215529" marR="796303" indent="-228600">
              <a:lnSpc>
                <a:spcPct val="90000"/>
              </a:lnSpc>
              <a:spcBef>
                <a:spcPts val="852"/>
              </a:spcBef>
              <a:buClr>
                <a:srgbClr val="C00000"/>
              </a:buClr>
              <a:buSzPct val="150000"/>
              <a:buFont typeface="Arial" panose="020B0604020202020204" pitchFamily="34" charset="0"/>
              <a:buChar char="•"/>
              <a:tabLst>
                <a:tab pos="215529" algn="l"/>
                <a:tab pos="215914" algn="l"/>
              </a:tabLst>
            </a:pPr>
            <a:r>
              <a:rPr lang="en-US" sz="1600" dirty="0"/>
              <a:t>Organ </a:t>
            </a:r>
            <a:r>
              <a:rPr lang="en-US" sz="1600" dirty="0" err="1"/>
              <a:t>yetmezlikleri</a:t>
            </a:r>
            <a:r>
              <a:rPr lang="en-US" sz="1600" dirty="0"/>
              <a:t>, organ </a:t>
            </a:r>
            <a:r>
              <a:rPr lang="en-US" sz="1600" dirty="0" err="1"/>
              <a:t>nakilleri</a:t>
            </a:r>
            <a:r>
              <a:rPr lang="en-US" sz="1600" dirty="0"/>
              <a:t>.</a:t>
            </a:r>
          </a:p>
        </p:txBody>
      </p:sp>
      <p:pic>
        <p:nvPicPr>
          <p:cNvPr id="5" name="Resim 4" descr="kişi, kum saati, el, cam içeren bir resim&#10;&#10;Açıklama otomatik olarak oluşturuldu">
            <a:extLst>
              <a:ext uri="{FF2B5EF4-FFF2-40B4-BE49-F238E27FC236}">
                <a16:creationId xmlns="" xmlns:a16="http://schemas.microsoft.com/office/drawing/2014/main" id="{174F113C-CDB9-4F24-8819-66BDC423A56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882" r="31756" b="2"/>
          <a:stretch/>
        </p:blipFill>
        <p:spPr>
          <a:xfrm>
            <a:off x="7777393" y="1976277"/>
            <a:ext cx="4414606" cy="4881723"/>
          </a:xfrm>
          <a:custGeom>
            <a:avLst/>
            <a:gdLst/>
            <a:ahLst/>
            <a:cxnLst/>
            <a:rect l="l" t="t" r="r" b="b"/>
            <a:pathLst>
              <a:path w="4414606" h="4881723">
                <a:moveTo>
                  <a:pt x="3151661" y="0"/>
                </a:moveTo>
                <a:lnTo>
                  <a:pt x="4414606" y="1262946"/>
                </a:lnTo>
                <a:lnTo>
                  <a:pt x="4414606" y="4881723"/>
                </a:lnTo>
                <a:lnTo>
                  <a:pt x="1730061" y="4881723"/>
                </a:lnTo>
                <a:lnTo>
                  <a:pt x="0" y="3151662"/>
                </a:lnTo>
                <a:close/>
              </a:path>
            </a:pathLst>
          </a:custGeom>
        </p:spPr>
      </p:pic>
      <p:sp>
        <p:nvSpPr>
          <p:cNvPr id="27" name="Rectangle 26">
            <a:extLst>
              <a:ext uri="{FF2B5EF4-FFF2-40B4-BE49-F238E27FC236}">
                <a16:creationId xmlns="" xmlns:a16="http://schemas.microsoft.com/office/drawing/2014/main" id="{2E80C965-DB6D-4F81-9E9E-B027384D0B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Isosceles Triangle 28">
            <a:extLst>
              <a:ext uri="{FF2B5EF4-FFF2-40B4-BE49-F238E27FC236}">
                <a16:creationId xmlns="" xmlns:a16="http://schemas.microsoft.com/office/drawing/2014/main" id="{A580F890-B085-4E95-96AA-55AEBEC5CE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Isosceles Triangle 30">
            <a:extLst>
              <a:ext uri="{FF2B5EF4-FFF2-40B4-BE49-F238E27FC236}">
                <a16:creationId xmlns="" xmlns:a16="http://schemas.microsoft.com/office/drawing/2014/main" id="{D3F51FEB-38FB-4F6C-9F7B-2F2AFAB654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 xmlns:a16="http://schemas.microsoft.com/office/drawing/2014/main" id="{1E547BA6-BAE0-43BB-A7CA-60F69CE252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Resim 6" descr="metin içeren bir resim&#10;&#10;Açıklama otomatik olarak oluşturuldu">
            <a:extLst>
              <a:ext uri="{FF2B5EF4-FFF2-40B4-BE49-F238E27FC236}">
                <a16:creationId xmlns="" xmlns:a16="http://schemas.microsoft.com/office/drawing/2014/main" id="{B7AE78A3-89C0-4915-AC91-BFA1B10DDF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5">
            <a:extLst>
              <a:ext uri="{FF2B5EF4-FFF2-40B4-BE49-F238E27FC236}">
                <a16:creationId xmlns=""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46">
            <a:extLst>
              <a:ext uri="{FF2B5EF4-FFF2-40B4-BE49-F238E27FC236}">
                <a16:creationId xmlns=""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47">
            <a:extLst>
              <a:ext uri="{FF2B5EF4-FFF2-40B4-BE49-F238E27FC236}">
                <a16:creationId xmlns=""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44">
            <a:extLst>
              <a:ext uri="{FF2B5EF4-FFF2-40B4-BE49-F238E27FC236}">
                <a16:creationId xmlns=""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Rectangle 54">
            <a:extLst>
              <a:ext uri="{FF2B5EF4-FFF2-40B4-BE49-F238E27FC236}">
                <a16:creationId xmlns=""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Dikdörtgen 4">
            <a:extLst>
              <a:ext uri="{FF2B5EF4-FFF2-40B4-BE49-F238E27FC236}">
                <a16:creationId xmlns="" xmlns:a16="http://schemas.microsoft.com/office/drawing/2014/main" id="{6C9867C0-F5B8-48EB-99D7-370818360B45}"/>
              </a:ext>
            </a:extLst>
          </p:cNvPr>
          <p:cNvSpPr/>
          <p:nvPr/>
        </p:nvSpPr>
        <p:spPr>
          <a:xfrm>
            <a:off x="958506" y="800392"/>
            <a:ext cx="10264697" cy="1212102"/>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000" b="1" kern="1200">
                <a:solidFill>
                  <a:srgbClr val="FFFFFF"/>
                </a:solidFill>
                <a:latin typeface="+mj-lt"/>
                <a:ea typeface="+mj-ea"/>
                <a:cs typeface="+mj-cs"/>
              </a:rPr>
              <a:t>MİSYONUMUZ</a:t>
            </a:r>
          </a:p>
        </p:txBody>
      </p:sp>
      <p:sp>
        <p:nvSpPr>
          <p:cNvPr id="2" name="Ok: Köşeli Çift Ayraç 1">
            <a:extLst>
              <a:ext uri="{FF2B5EF4-FFF2-40B4-BE49-F238E27FC236}">
                <a16:creationId xmlns="" xmlns:a16="http://schemas.microsoft.com/office/drawing/2014/main" id="{E4252D6E-0380-483A-91CF-D8DE5D212159}"/>
              </a:ext>
            </a:extLst>
          </p:cNvPr>
          <p:cNvSpPr/>
          <p:nvPr/>
        </p:nvSpPr>
        <p:spPr>
          <a:xfrm>
            <a:off x="1469574" y="2955397"/>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Ok: Köşeli Çift Ayraç 12">
            <a:extLst>
              <a:ext uri="{FF2B5EF4-FFF2-40B4-BE49-F238E27FC236}">
                <a16:creationId xmlns="" xmlns:a16="http://schemas.microsoft.com/office/drawing/2014/main" id="{4AD1A20D-AAAA-4B0D-9606-9ADA5176420C}"/>
              </a:ext>
            </a:extLst>
          </p:cNvPr>
          <p:cNvSpPr/>
          <p:nvPr/>
        </p:nvSpPr>
        <p:spPr>
          <a:xfrm>
            <a:off x="1469574" y="3551183"/>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4" name="Ok: Köşeli Çift Ayraç 13">
            <a:extLst>
              <a:ext uri="{FF2B5EF4-FFF2-40B4-BE49-F238E27FC236}">
                <a16:creationId xmlns="" xmlns:a16="http://schemas.microsoft.com/office/drawing/2014/main" id="{955F8C82-DDD7-41B2-8511-0A73DDBF0135}"/>
              </a:ext>
            </a:extLst>
          </p:cNvPr>
          <p:cNvSpPr/>
          <p:nvPr/>
        </p:nvSpPr>
        <p:spPr>
          <a:xfrm>
            <a:off x="1469574" y="4146969"/>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5" name="Ok: Köşeli Çift Ayraç 14">
            <a:extLst>
              <a:ext uri="{FF2B5EF4-FFF2-40B4-BE49-F238E27FC236}">
                <a16:creationId xmlns="" xmlns:a16="http://schemas.microsoft.com/office/drawing/2014/main" id="{8B4C3A2A-E64E-418B-94E3-F29A3F22E3AB}"/>
              </a:ext>
            </a:extLst>
          </p:cNvPr>
          <p:cNvSpPr/>
          <p:nvPr/>
        </p:nvSpPr>
        <p:spPr>
          <a:xfrm>
            <a:off x="1469573" y="4799410"/>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6" name="Ok: Köşeli Çift Ayraç 15">
            <a:extLst>
              <a:ext uri="{FF2B5EF4-FFF2-40B4-BE49-F238E27FC236}">
                <a16:creationId xmlns="" xmlns:a16="http://schemas.microsoft.com/office/drawing/2014/main" id="{5AE6258B-6AF1-44A7-A07B-70BA9A1D360B}"/>
              </a:ext>
            </a:extLst>
          </p:cNvPr>
          <p:cNvSpPr/>
          <p:nvPr/>
        </p:nvSpPr>
        <p:spPr>
          <a:xfrm>
            <a:off x="1469573" y="5534565"/>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7" name="Ok: Köşeli Çift Ayraç 16">
            <a:extLst>
              <a:ext uri="{FF2B5EF4-FFF2-40B4-BE49-F238E27FC236}">
                <a16:creationId xmlns="" xmlns:a16="http://schemas.microsoft.com/office/drawing/2014/main" id="{0E3C5E68-FD22-480A-AE68-7C7AC38D6F30}"/>
              </a:ext>
            </a:extLst>
          </p:cNvPr>
          <p:cNvSpPr/>
          <p:nvPr/>
        </p:nvSpPr>
        <p:spPr>
          <a:xfrm>
            <a:off x="1469572" y="6119781"/>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7" name="Konuşma Balonu: Köşeleri Yuvarlanmış Dikdörtgen 6">
            <a:extLst>
              <a:ext uri="{FF2B5EF4-FFF2-40B4-BE49-F238E27FC236}">
                <a16:creationId xmlns="" xmlns:a16="http://schemas.microsoft.com/office/drawing/2014/main" id="{3FFAD29A-7D13-4BA7-8C0E-E619FDCD1C83}"/>
              </a:ext>
            </a:extLst>
          </p:cNvPr>
          <p:cNvSpPr/>
          <p:nvPr/>
        </p:nvSpPr>
        <p:spPr>
          <a:xfrm>
            <a:off x="1678514" y="2341848"/>
            <a:ext cx="1552958" cy="393648"/>
          </a:xfrm>
          <a:prstGeom prst="wedgeRoundRectCallou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tr-TR"/>
          </a:p>
        </p:txBody>
      </p:sp>
      <p:sp>
        <p:nvSpPr>
          <p:cNvPr id="4" name="Dikdörtgen 3">
            <a:extLst>
              <a:ext uri="{FF2B5EF4-FFF2-40B4-BE49-F238E27FC236}">
                <a16:creationId xmlns="" xmlns:a16="http://schemas.microsoft.com/office/drawing/2014/main" id="{5CC52179-ECF8-4A57-A06E-7008AC03DC7D}"/>
              </a:ext>
            </a:extLst>
          </p:cNvPr>
          <p:cNvSpPr/>
          <p:nvPr/>
        </p:nvSpPr>
        <p:spPr>
          <a:xfrm>
            <a:off x="1678514" y="2504835"/>
            <a:ext cx="9708995" cy="3567173"/>
          </a:xfrm>
          <a:prstGeom prst="rect">
            <a:avLst/>
          </a:prstGeom>
        </p:spPr>
        <p:txBody>
          <a:bodyPr vert="horz" lIns="91440" tIns="45720" rIns="91440" bIns="45720" rtlCol="0" anchor="ctr">
            <a:noAutofit/>
          </a:bodyPr>
          <a:lstStyle/>
          <a:p>
            <a:pPr>
              <a:lnSpc>
                <a:spcPct val="90000"/>
              </a:lnSpc>
              <a:spcAft>
                <a:spcPts val="600"/>
              </a:spcAft>
            </a:pPr>
            <a:endParaRPr lang="en-US" sz="1600" b="0" i="0" dirty="0">
              <a:cs typeface="Calibri" panose="020F0502020204030204"/>
            </a:endParaRPr>
          </a:p>
          <a:p>
            <a:pPr>
              <a:lnSpc>
                <a:spcPct val="90000"/>
              </a:lnSpc>
              <a:spcAft>
                <a:spcPts val="600"/>
              </a:spcAft>
            </a:pPr>
            <a:r>
              <a:rPr lang="en-US" sz="1600" b="0" i="0" dirty="0" err="1">
                <a:effectLst/>
              </a:rPr>
              <a:t>Sigortalılarımızın</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dirty="0"/>
          </a:p>
          <a:p>
            <a:pPr>
              <a:lnSpc>
                <a:spcPct val="90000"/>
              </a:lnSpc>
              <a:spcAft>
                <a:spcPts val="600"/>
              </a:spcAft>
            </a:pPr>
            <a:r>
              <a:rPr lang="en-US" sz="1600" dirty="0"/>
              <a:t>    </a:t>
            </a:r>
            <a:r>
              <a:rPr lang="en-US" sz="1600" dirty="0" err="1"/>
              <a:t>Poliçeden</a:t>
            </a:r>
            <a:r>
              <a:rPr lang="en-US" sz="1600" b="0" i="0" dirty="0">
                <a:effectLst/>
              </a:rPr>
              <a:t> </a:t>
            </a:r>
            <a:r>
              <a:rPr lang="en-US" sz="1600" b="0" i="0" dirty="0" err="1">
                <a:effectLst/>
              </a:rPr>
              <a:t>hasara</a:t>
            </a:r>
            <a:r>
              <a:rPr lang="en-US" sz="1600" b="0" i="0" dirty="0">
                <a:effectLst/>
              </a:rPr>
              <a:t> </a:t>
            </a:r>
            <a:r>
              <a:rPr lang="en-US" sz="1600" b="0" i="0" dirty="0" err="1">
                <a:effectLst/>
              </a:rPr>
              <a:t>kadar</a:t>
            </a:r>
            <a:r>
              <a:rPr lang="en-US" sz="1600" b="0" i="0" dirty="0">
                <a:effectLst/>
              </a:rPr>
              <a:t> </a:t>
            </a:r>
            <a:r>
              <a:rPr lang="en-US" sz="1600" b="0" i="0" dirty="0" err="1">
                <a:effectLst/>
              </a:rPr>
              <a:t>olan</a:t>
            </a:r>
            <a:r>
              <a:rPr lang="en-US" sz="1600" b="0" i="0" dirty="0">
                <a:effectLst/>
              </a:rPr>
              <a:t> </a:t>
            </a:r>
            <a:r>
              <a:rPr lang="en-US" sz="1600" b="0" i="0" dirty="0" err="1">
                <a:effectLst/>
              </a:rPr>
              <a:t>süreçte</a:t>
            </a:r>
            <a:r>
              <a:rPr lang="en-US" sz="1600" b="0" i="0" dirty="0">
                <a:effectLst/>
              </a:rPr>
              <a:t> </a:t>
            </a:r>
            <a:r>
              <a:rPr lang="en-US" sz="1600" b="0" i="0" dirty="0" err="1">
                <a:effectLst/>
              </a:rPr>
              <a:t>hak</a:t>
            </a:r>
            <a:r>
              <a:rPr lang="en-US" sz="1600" b="0" i="0" dirty="0">
                <a:effectLst/>
              </a:rPr>
              <a:t> </a:t>
            </a:r>
            <a:r>
              <a:rPr lang="en-US" sz="1600" b="0" i="0" dirty="0" err="1">
                <a:effectLst/>
              </a:rPr>
              <a:t>ve</a:t>
            </a:r>
            <a:r>
              <a:rPr lang="en-US" sz="1600" b="0" i="0" dirty="0">
                <a:effectLst/>
              </a:rPr>
              <a:t> </a:t>
            </a:r>
            <a:r>
              <a:rPr lang="en-US" sz="1600" b="0" i="0" dirty="0" err="1">
                <a:effectLst/>
              </a:rPr>
              <a:t>menfaatlerini</a:t>
            </a:r>
            <a:r>
              <a:rPr lang="en-US" sz="1600" b="0" i="0" dirty="0">
                <a:effectLst/>
              </a:rPr>
              <a:t> </a:t>
            </a:r>
            <a:r>
              <a:rPr lang="en-US" sz="1600" b="0" i="0" dirty="0" err="1">
                <a:effectLst/>
              </a:rPr>
              <a:t>korumak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err="1">
                <a:effectLst/>
              </a:rPr>
              <a:t>Cazip</a:t>
            </a:r>
            <a:r>
              <a:rPr lang="en-US" sz="1600" b="0" i="0" dirty="0">
                <a:effectLst/>
              </a:rPr>
              <a:t> </a:t>
            </a:r>
            <a:r>
              <a:rPr lang="en-US" sz="1600" b="0" i="0" dirty="0" err="1">
                <a:effectLst/>
              </a:rPr>
              <a:t>fiyat</a:t>
            </a:r>
            <a:r>
              <a:rPr lang="en-US" sz="1600" b="0" i="0" dirty="0">
                <a:effectLst/>
              </a:rPr>
              <a:t> </a:t>
            </a:r>
            <a:r>
              <a:rPr lang="en-US" sz="1600" b="0" i="0" dirty="0" err="1">
                <a:effectLst/>
              </a:rPr>
              <a:t>politikası</a:t>
            </a:r>
            <a:r>
              <a:rPr lang="en-US" sz="1600" b="0" i="0" dirty="0">
                <a:effectLst/>
              </a:rPr>
              <a:t> </a:t>
            </a:r>
            <a:r>
              <a:rPr lang="en-US" sz="1600" b="0" i="0" dirty="0" err="1">
                <a:effectLst/>
              </a:rPr>
              <a:t>ve</a:t>
            </a:r>
            <a:r>
              <a:rPr lang="en-US" sz="1600" b="0" i="0" dirty="0">
                <a:effectLst/>
              </a:rPr>
              <a:t> </a:t>
            </a:r>
            <a:r>
              <a:rPr lang="en-US" sz="1600" b="0" i="0" dirty="0" err="1">
                <a:effectLst/>
              </a:rPr>
              <a:t>ödeme</a:t>
            </a:r>
            <a:r>
              <a:rPr lang="en-US" sz="1600" b="0" i="0" dirty="0">
                <a:effectLst/>
              </a:rPr>
              <a:t> </a:t>
            </a:r>
            <a:r>
              <a:rPr lang="en-US" sz="1600" b="0" i="0" dirty="0" err="1">
                <a:effectLst/>
              </a:rPr>
              <a:t>şekliyle</a:t>
            </a:r>
            <a:r>
              <a:rPr lang="en-US" sz="1600" b="0" i="0" dirty="0">
                <a:effectLst/>
              </a:rPr>
              <a:t> </a:t>
            </a:r>
            <a:r>
              <a:rPr lang="en-US" sz="1600" b="0" i="0" dirty="0" err="1">
                <a:effectLst/>
              </a:rPr>
              <a:t>sigortalılarımızın</a:t>
            </a:r>
            <a:r>
              <a:rPr lang="en-US" sz="1600" b="0" i="0" dirty="0">
                <a:effectLst/>
              </a:rPr>
              <a:t> </a:t>
            </a:r>
            <a:r>
              <a:rPr lang="en-US" sz="1600" b="0" i="0" dirty="0" err="1">
                <a:effectLst/>
              </a:rPr>
              <a:t>ihtiyacına</a:t>
            </a:r>
            <a:r>
              <a:rPr lang="en-US" sz="1600" b="0" i="0" dirty="0">
                <a:effectLst/>
              </a:rPr>
              <a:t> </a:t>
            </a:r>
            <a:r>
              <a:rPr lang="en-US" sz="1600" b="0" i="0" dirty="0" err="1">
                <a:effectLst/>
              </a:rPr>
              <a:t>göre</a:t>
            </a:r>
            <a:r>
              <a:rPr lang="en-US" sz="1600" b="0" i="0" dirty="0">
                <a:effectLst/>
              </a:rPr>
              <a:t> </a:t>
            </a:r>
            <a:r>
              <a:rPr lang="en-US" sz="1600" b="0" i="0" dirty="0" err="1">
                <a:effectLst/>
              </a:rPr>
              <a:t>sigorta</a:t>
            </a:r>
            <a:r>
              <a:rPr lang="en-US" sz="1600" b="0" i="0" dirty="0">
                <a:effectLst/>
              </a:rPr>
              <a:t> </a:t>
            </a:r>
            <a:r>
              <a:rPr lang="en-US" sz="1600" b="0" i="0" dirty="0" err="1">
                <a:effectLst/>
              </a:rPr>
              <a:t>yapmak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err="1">
                <a:effectLst/>
              </a:rPr>
              <a:t>Hatalı</a:t>
            </a:r>
            <a:r>
              <a:rPr lang="en-US" sz="1600" b="0" i="0" dirty="0">
                <a:effectLst/>
              </a:rPr>
              <a:t> </a:t>
            </a:r>
            <a:r>
              <a:rPr lang="en-US" sz="1600" b="0" i="0" dirty="0" err="1">
                <a:effectLst/>
              </a:rPr>
              <a:t>teminat</a:t>
            </a:r>
            <a:r>
              <a:rPr lang="en-US" sz="1600" b="0" i="0" dirty="0">
                <a:effectLst/>
              </a:rPr>
              <a:t> </a:t>
            </a:r>
            <a:r>
              <a:rPr lang="en-US" sz="1600" b="0" i="0" dirty="0" err="1">
                <a:effectLst/>
              </a:rPr>
              <a:t>nedeniyle</a:t>
            </a:r>
            <a:r>
              <a:rPr lang="en-US" sz="1600" b="0" i="0" dirty="0">
                <a:effectLst/>
              </a:rPr>
              <a:t> </a:t>
            </a:r>
            <a:r>
              <a:rPr lang="en-US" sz="1600" b="0" i="0" dirty="0" err="1">
                <a:effectLst/>
              </a:rPr>
              <a:t>zarara</a:t>
            </a:r>
            <a:r>
              <a:rPr lang="en-US" sz="1600" b="0" i="0" dirty="0">
                <a:effectLst/>
              </a:rPr>
              <a:t> </a:t>
            </a:r>
            <a:r>
              <a:rPr lang="en-US" sz="1600" b="0" i="0" dirty="0" err="1">
                <a:effectLst/>
              </a:rPr>
              <a:t>uğramaması</a:t>
            </a:r>
            <a:r>
              <a:rPr lang="en-US" sz="1600" b="0" i="0" dirty="0">
                <a:effectLst/>
              </a:rPr>
              <a:t> </a:t>
            </a:r>
            <a:r>
              <a:rPr lang="en-US" sz="1600" b="0" i="0" dirty="0" err="1">
                <a:effectLst/>
              </a:rPr>
              <a:t>için</a:t>
            </a:r>
            <a:r>
              <a:rPr lang="en-US" sz="1600" b="0" i="0" dirty="0">
                <a:effectLst/>
              </a:rPr>
              <a:t> Doğru </a:t>
            </a:r>
            <a:r>
              <a:rPr lang="en-US" sz="1600" b="0" i="0" dirty="0" err="1">
                <a:effectLst/>
              </a:rPr>
              <a:t>Poliçenin</a:t>
            </a:r>
            <a:r>
              <a:rPr lang="en-US" sz="1600" b="0" i="0" dirty="0">
                <a:effectLst/>
              </a:rPr>
              <a:t> </a:t>
            </a:r>
            <a:r>
              <a:rPr lang="en-US" sz="1600" b="0" i="0" dirty="0" err="1">
                <a:effectLst/>
              </a:rPr>
              <a:t>kesilmesi</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a:effectLst/>
              </a:rPr>
              <a:t>Hasar </a:t>
            </a:r>
            <a:r>
              <a:rPr lang="en-US" sz="1600" b="0" i="0" dirty="0" err="1">
                <a:effectLst/>
              </a:rPr>
              <a:t>anında</a:t>
            </a:r>
            <a:r>
              <a:rPr lang="en-US" sz="1600" b="0" i="0" dirty="0">
                <a:effectLst/>
              </a:rPr>
              <a:t> </a:t>
            </a:r>
            <a:r>
              <a:rPr lang="en-US" sz="1600" b="0" i="0" dirty="0" err="1">
                <a:effectLst/>
              </a:rPr>
              <a:t>sigortalılarımızın</a:t>
            </a:r>
            <a:r>
              <a:rPr lang="en-US" sz="1600" b="0" i="0" dirty="0">
                <a:effectLst/>
              </a:rPr>
              <a:t> </a:t>
            </a:r>
            <a:r>
              <a:rPr lang="en-US" sz="1600" b="0" i="0" dirty="0" err="1">
                <a:effectLst/>
              </a:rPr>
              <a:t>yanında</a:t>
            </a:r>
            <a:r>
              <a:rPr lang="en-US" sz="1600" b="0" i="0" dirty="0">
                <a:effectLst/>
              </a:rPr>
              <a:t> </a:t>
            </a:r>
            <a:r>
              <a:rPr lang="en-US" sz="1600" b="0" i="0" dirty="0" err="1">
                <a:effectLst/>
              </a:rPr>
              <a:t>olup</a:t>
            </a:r>
            <a:r>
              <a:rPr lang="en-US" sz="1600" b="0" i="0" dirty="0">
                <a:effectLst/>
              </a:rPr>
              <a:t>, </a:t>
            </a:r>
            <a:r>
              <a:rPr lang="en-US" sz="1600" b="0" i="0" dirty="0" err="1">
                <a:effectLst/>
              </a:rPr>
              <a:t>doğru</a:t>
            </a:r>
            <a:r>
              <a:rPr lang="en-US" sz="1600" b="0" i="0" dirty="0">
                <a:effectLst/>
              </a:rPr>
              <a:t>, </a:t>
            </a:r>
            <a:r>
              <a:rPr lang="en-US" sz="1600" b="0" i="0" dirty="0" err="1">
                <a:effectLst/>
              </a:rPr>
              <a:t>dürüst</a:t>
            </a:r>
            <a:r>
              <a:rPr lang="en-US" sz="1600" b="0" i="0" dirty="0">
                <a:effectLst/>
              </a:rPr>
              <a:t> </a:t>
            </a:r>
            <a:r>
              <a:rPr lang="en-US" sz="1600" b="0" i="0" dirty="0" err="1">
                <a:effectLst/>
              </a:rPr>
              <a:t>ve</a:t>
            </a:r>
            <a:r>
              <a:rPr lang="en-US" sz="1600" b="0" i="0" dirty="0">
                <a:effectLst/>
              </a:rPr>
              <a:t> </a:t>
            </a:r>
            <a:r>
              <a:rPr lang="en-US" sz="1600" b="0" i="0" dirty="0" err="1">
                <a:effectLst/>
              </a:rPr>
              <a:t>kaliteli</a:t>
            </a:r>
            <a:r>
              <a:rPr lang="en-US" sz="1600" b="0" i="0" dirty="0">
                <a:effectLst/>
              </a:rPr>
              <a:t> </a:t>
            </a:r>
            <a:r>
              <a:rPr lang="en-US" sz="1600" b="0" i="0" dirty="0" err="1">
                <a:effectLst/>
              </a:rPr>
              <a:t>hizmeti</a:t>
            </a:r>
            <a:r>
              <a:rPr lang="en-US" sz="1600" b="0" i="0" dirty="0">
                <a:effectLst/>
              </a:rPr>
              <a:t> </a:t>
            </a:r>
            <a:r>
              <a:rPr lang="en-US" sz="1600" b="0" i="0" dirty="0" err="1">
                <a:effectLst/>
              </a:rPr>
              <a:t>sunarak</a:t>
            </a:r>
            <a:r>
              <a:rPr lang="en-US" sz="1600" b="0" i="0" dirty="0">
                <a:effectLst/>
              </a:rPr>
              <a:t>, </a:t>
            </a:r>
            <a:r>
              <a:rPr lang="en-US" sz="1600" b="0" i="0" dirty="0" err="1">
                <a:effectLst/>
              </a:rPr>
              <a:t>hasar</a:t>
            </a:r>
            <a:r>
              <a:rPr lang="en-US" sz="1600" b="0" i="0" dirty="0">
                <a:effectLst/>
              </a:rPr>
              <a:t> </a:t>
            </a:r>
            <a:r>
              <a:rPr lang="en-US" sz="1600" b="0" i="0" dirty="0" err="1">
                <a:effectLst/>
              </a:rPr>
              <a:t>ile</a:t>
            </a:r>
            <a:r>
              <a:rPr lang="en-US" sz="1600" b="0" i="0" dirty="0">
                <a:effectLst/>
              </a:rPr>
              <a:t> </a:t>
            </a:r>
            <a:r>
              <a:rPr lang="en-US" sz="1600" b="0" i="0" dirty="0" err="1">
                <a:effectLst/>
              </a:rPr>
              <a:t>ilgili</a:t>
            </a:r>
            <a:r>
              <a:rPr lang="en-US" sz="1600" b="0" i="0" dirty="0">
                <a:effectLst/>
              </a:rPr>
              <a:t> </a:t>
            </a:r>
            <a:r>
              <a:rPr lang="en-US" sz="1600" b="0" i="0" dirty="0" err="1">
                <a:effectLst/>
              </a:rPr>
              <a:t>Problemlerin</a:t>
            </a:r>
            <a:r>
              <a:rPr lang="en-US" sz="1600" b="0" i="0" dirty="0">
                <a:effectLst/>
              </a:rPr>
              <a:t> </a:t>
            </a:r>
            <a:r>
              <a:rPr lang="tr-TR" sz="1600" b="0" i="0" dirty="0">
                <a:effectLst/>
              </a:rPr>
              <a:t>    </a:t>
            </a:r>
            <a:r>
              <a:rPr lang="en-US" sz="1600" dirty="0" err="1"/>
              <a:t>çözümünde</a:t>
            </a:r>
            <a:r>
              <a:rPr lang="en-US" sz="1600" dirty="0"/>
              <a:t> </a:t>
            </a:r>
            <a:r>
              <a:rPr lang="en-US" sz="1600" dirty="0" err="1"/>
              <a:t>hızlı</a:t>
            </a:r>
            <a:r>
              <a:rPr lang="en-US" sz="1600" b="0" i="0" dirty="0">
                <a:effectLst/>
              </a:rPr>
              <a:t> </a:t>
            </a:r>
            <a:r>
              <a:rPr lang="en-US" sz="1600" b="0" i="0" dirty="0" err="1">
                <a:effectLst/>
              </a:rPr>
              <a:t>ve</a:t>
            </a:r>
            <a:r>
              <a:rPr lang="en-US" sz="1600" b="0" i="0" dirty="0">
                <a:effectLst/>
              </a:rPr>
              <a:t> </a:t>
            </a:r>
            <a:r>
              <a:rPr lang="en-US" sz="1600" b="0" i="0" dirty="0" err="1">
                <a:effectLst/>
              </a:rPr>
              <a:t>etkin</a:t>
            </a:r>
            <a:r>
              <a:rPr lang="en-US" sz="1600" b="0" i="0" dirty="0">
                <a:effectLst/>
              </a:rPr>
              <a:t> </a:t>
            </a:r>
            <a:r>
              <a:rPr lang="en-US" sz="1600" b="0" i="0" dirty="0" err="1">
                <a:effectLst/>
              </a:rPr>
              <a:t>şekilde</a:t>
            </a:r>
            <a:r>
              <a:rPr lang="en-US" sz="1600" b="0" i="0" dirty="0">
                <a:effectLst/>
              </a:rPr>
              <a:t> </a:t>
            </a:r>
            <a:r>
              <a:rPr lang="en-US" sz="1600" b="0" i="0" dirty="0" err="1">
                <a:effectLst/>
              </a:rPr>
              <a:t>çözüm</a:t>
            </a:r>
            <a:r>
              <a:rPr lang="en-US" sz="1600" b="0" i="0" dirty="0">
                <a:effectLst/>
              </a:rPr>
              <a:t> </a:t>
            </a:r>
            <a:r>
              <a:rPr lang="en-US" sz="1600" b="0" i="0" dirty="0" err="1">
                <a:effectLst/>
              </a:rPr>
              <a:t>yolları</a:t>
            </a:r>
            <a:r>
              <a:rPr lang="en-US" sz="1600" b="0" i="0" dirty="0">
                <a:effectLst/>
              </a:rPr>
              <a:t> </a:t>
            </a:r>
            <a:r>
              <a:rPr lang="en-US" sz="1600" b="0" i="0" dirty="0" err="1">
                <a:effectLst/>
              </a:rPr>
              <a:t>bulmak</a:t>
            </a:r>
            <a:r>
              <a:rPr lang="en-US" sz="1600" b="0" i="0" dirty="0">
                <a:effectLst/>
              </a:rPr>
              <a:t>,</a:t>
            </a:r>
            <a:endParaRPr lang="en-US" sz="1600" b="0" i="0" dirty="0">
              <a:cs typeface="Calibri"/>
            </a:endParaRPr>
          </a:p>
          <a:p>
            <a:pPr>
              <a:lnSpc>
                <a:spcPct val="90000"/>
              </a:lnSpc>
              <a:spcAft>
                <a:spcPts val="600"/>
              </a:spcAft>
            </a:pPr>
            <a:endParaRPr lang="en-US" sz="1600" dirty="0"/>
          </a:p>
          <a:p>
            <a:pPr>
              <a:lnSpc>
                <a:spcPct val="90000"/>
              </a:lnSpc>
              <a:spcAft>
                <a:spcPts val="600"/>
              </a:spcAft>
            </a:pPr>
            <a:r>
              <a:rPr lang="en-US" sz="1600" dirty="0"/>
              <a:t>    </a:t>
            </a:r>
            <a:r>
              <a:rPr lang="en-US" sz="1600" b="0" i="0" dirty="0" err="1">
                <a:effectLst/>
              </a:rPr>
              <a:t>Müşterilerimizin</a:t>
            </a:r>
            <a:r>
              <a:rPr lang="en-US" sz="1600" b="0" i="0" dirty="0">
                <a:effectLst/>
              </a:rPr>
              <a:t> </a:t>
            </a:r>
            <a:r>
              <a:rPr lang="en-US" sz="1600" b="0" i="0" dirty="0" err="1">
                <a:effectLst/>
              </a:rPr>
              <a:t>Sigorta</a:t>
            </a:r>
            <a:r>
              <a:rPr lang="en-US" sz="1600" b="0" i="0" dirty="0">
                <a:effectLst/>
              </a:rPr>
              <a:t> </a:t>
            </a:r>
            <a:r>
              <a:rPr lang="en-US" sz="1600" b="0" i="0" dirty="0" err="1">
                <a:effectLst/>
              </a:rPr>
              <a:t>ile</a:t>
            </a:r>
            <a:r>
              <a:rPr lang="en-US" sz="1600" b="0" i="0" dirty="0">
                <a:effectLst/>
              </a:rPr>
              <a:t> </a:t>
            </a:r>
            <a:r>
              <a:rPr lang="en-US" sz="1600" b="0" i="0" dirty="0" err="1">
                <a:effectLst/>
              </a:rPr>
              <a:t>ilgili</a:t>
            </a:r>
            <a:r>
              <a:rPr lang="en-US" sz="1600" b="0" i="0" dirty="0">
                <a:effectLst/>
              </a:rPr>
              <a:t> </a:t>
            </a:r>
            <a:r>
              <a:rPr lang="en-US" sz="1600" b="0" i="0" dirty="0" err="1">
                <a:effectLst/>
              </a:rPr>
              <a:t>soru</a:t>
            </a:r>
            <a:r>
              <a:rPr lang="en-US" sz="1600" b="0" i="0" dirty="0">
                <a:effectLst/>
              </a:rPr>
              <a:t> </a:t>
            </a:r>
            <a:r>
              <a:rPr lang="en-US" sz="1600" b="0" i="0" dirty="0" err="1">
                <a:effectLst/>
              </a:rPr>
              <a:t>ve</a:t>
            </a:r>
            <a:r>
              <a:rPr lang="en-US" sz="1600" b="0" i="0" dirty="0">
                <a:effectLst/>
              </a:rPr>
              <a:t> </a:t>
            </a:r>
            <a:r>
              <a:rPr lang="en-US" sz="1600" b="0" i="0" dirty="0" err="1">
                <a:effectLst/>
              </a:rPr>
              <a:t>sorunlarına</a:t>
            </a:r>
            <a:r>
              <a:rPr lang="en-US" sz="1600" b="0" i="0" dirty="0">
                <a:effectLst/>
              </a:rPr>
              <a:t> </a:t>
            </a:r>
            <a:r>
              <a:rPr lang="en-US" sz="1600" b="0" i="0" dirty="0" err="1">
                <a:effectLst/>
              </a:rPr>
              <a:t>dair</a:t>
            </a:r>
            <a:r>
              <a:rPr lang="en-US" sz="1600" b="0" i="0" dirty="0">
                <a:effectLst/>
              </a:rPr>
              <a:t> her zaman,</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b="1" dirty="0"/>
              <a:t>  </a:t>
            </a:r>
            <a:r>
              <a:rPr lang="tr-TR" sz="1600" b="1" dirty="0"/>
              <a:t>  </a:t>
            </a:r>
            <a:r>
              <a:rPr lang="en-US" sz="1600" b="1" i="0" dirty="0">
                <a:effectLst/>
              </a:rPr>
              <a:t>DANIŞMAN SİGORTACI</a:t>
            </a:r>
            <a:r>
              <a:rPr lang="en-US" sz="1600" b="0" i="0" dirty="0">
                <a:effectLst/>
              </a:rPr>
              <a:t> </a:t>
            </a:r>
            <a:r>
              <a:rPr lang="en-US" sz="1600" b="0" i="0" dirty="0" err="1">
                <a:effectLst/>
              </a:rPr>
              <a:t>kimliğimiz</a:t>
            </a:r>
            <a:r>
              <a:rPr lang="en-US" sz="1600" b="0" i="0" dirty="0">
                <a:effectLst/>
              </a:rPr>
              <a:t> </a:t>
            </a:r>
            <a:r>
              <a:rPr lang="en-US" sz="1600" b="0" i="0" dirty="0" err="1">
                <a:effectLst/>
              </a:rPr>
              <a:t>ile</a:t>
            </a:r>
            <a:r>
              <a:rPr lang="en-US" sz="1600" b="0" i="0" dirty="0">
                <a:effectLst/>
              </a:rPr>
              <a:t> </a:t>
            </a:r>
            <a:r>
              <a:rPr lang="en-US" sz="1600" b="0" i="0" dirty="0" err="1">
                <a:effectLst/>
              </a:rPr>
              <a:t>çözümler</a:t>
            </a:r>
            <a:r>
              <a:rPr lang="en-US" sz="1600" b="0" i="0" dirty="0">
                <a:effectLst/>
              </a:rPr>
              <a:t> </a:t>
            </a:r>
            <a:r>
              <a:rPr lang="en-US" sz="1600" b="0" i="0" dirty="0" err="1">
                <a:effectLst/>
              </a:rPr>
              <a:t>üretmektir</a:t>
            </a:r>
            <a:r>
              <a:rPr lang="en-US" sz="1600" b="0" i="0" dirty="0">
                <a:effectLst/>
              </a:rPr>
              <a:t>.</a:t>
            </a:r>
            <a:endParaRPr lang="en-US" sz="1600" b="0" i="0" dirty="0">
              <a:cs typeface="Calibri"/>
            </a:endParaRPr>
          </a:p>
        </p:txBody>
      </p:sp>
      <p:pic>
        <p:nvPicPr>
          <p:cNvPr id="3" name="Resim 2" descr="metin içeren bir resim&#10;&#10;Açıklama otomatik olarak oluşturuldu">
            <a:extLst>
              <a:ext uri="{FF2B5EF4-FFF2-40B4-BE49-F238E27FC236}">
                <a16:creationId xmlns="" xmlns:a16="http://schemas.microsoft.com/office/drawing/2014/main" id="{75644356-E5DE-4BAD-9290-1E3A60368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9284" y="6249880"/>
            <a:ext cx="1159064" cy="510210"/>
          </a:xfrm>
          <a:prstGeom prst="rect">
            <a:avLst/>
          </a:prstGeom>
        </p:spPr>
      </p:pic>
    </p:spTree>
    <p:extLst>
      <p:ext uri="{BB962C8B-B14F-4D97-AF65-F5344CB8AC3E}">
        <p14:creationId xmlns:p14="http://schemas.microsoft.com/office/powerpoint/2010/main" val="2280206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Resim 8" descr="iç mekan, yer, tavan içeren bir resim&#10;&#10;Açıklama otomatik olarak oluşturuldu">
            <a:extLst>
              <a:ext uri="{FF2B5EF4-FFF2-40B4-BE49-F238E27FC236}">
                <a16:creationId xmlns="" xmlns:a16="http://schemas.microsoft.com/office/drawing/2014/main" id="{F3F1DF50-AC15-4811-BC91-3C01B4A53BD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11"/>
          <a:stretch/>
        </p:blipFill>
        <p:spPr>
          <a:xfrm>
            <a:off x="20" y="10"/>
            <a:ext cx="12191980" cy="6857990"/>
          </a:xfrm>
          <a:prstGeom prst="rect">
            <a:avLst/>
          </a:prstGeom>
        </p:spPr>
      </p:pic>
      <p:sp>
        <p:nvSpPr>
          <p:cNvPr id="30" name="Rectangle 29">
            <a:extLst>
              <a:ext uri="{FF2B5EF4-FFF2-40B4-BE49-F238E27FC236}">
                <a16:creationId xmlns="" xmlns:a16="http://schemas.microsoft.com/office/drawing/2014/main" id="{37C89E4B-3C9F-44B9-8B86-D9E3D112D8E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Metin kutusu 15">
            <a:extLst>
              <a:ext uri="{FF2B5EF4-FFF2-40B4-BE49-F238E27FC236}">
                <a16:creationId xmlns="" xmlns:a16="http://schemas.microsoft.com/office/drawing/2014/main" id="{EC096886-C1A7-4901-AED0-981A56AB7070}"/>
              </a:ext>
            </a:extLst>
          </p:cNvPr>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2300" spc="-45">
                <a:solidFill>
                  <a:schemeClr val="tx1">
                    <a:lumMod val="85000"/>
                    <a:lumOff val="15000"/>
                  </a:schemeClr>
                </a:solidFill>
                <a:latin typeface="+mj-lt"/>
                <a:ea typeface="+mj-ea"/>
                <a:cs typeface="+mj-cs"/>
              </a:rPr>
              <a:t>Seçkin </a:t>
            </a:r>
            <a:r>
              <a:rPr lang="en-US" sz="2300" spc="-60">
                <a:solidFill>
                  <a:schemeClr val="tx1">
                    <a:lumMod val="85000"/>
                    <a:lumOff val="15000"/>
                  </a:schemeClr>
                </a:solidFill>
                <a:latin typeface="+mj-lt"/>
                <a:ea typeface="+mj-ea"/>
                <a:cs typeface="+mj-cs"/>
              </a:rPr>
              <a:t>hastanelerden </a:t>
            </a:r>
            <a:r>
              <a:rPr lang="en-US" sz="2300" spc="-55">
                <a:solidFill>
                  <a:schemeClr val="tx1">
                    <a:lumMod val="85000"/>
                    <a:lumOff val="15000"/>
                  </a:schemeClr>
                </a:solidFill>
                <a:latin typeface="+mj-lt"/>
                <a:ea typeface="+mj-ea"/>
                <a:cs typeface="+mj-cs"/>
              </a:rPr>
              <a:t>oluşan </a:t>
            </a:r>
            <a:r>
              <a:rPr lang="en-US" sz="2300" spc="-70">
                <a:solidFill>
                  <a:schemeClr val="tx1">
                    <a:lumMod val="85000"/>
                    <a:lumOff val="15000"/>
                  </a:schemeClr>
                </a:solidFill>
                <a:latin typeface="+mj-lt"/>
                <a:ea typeface="+mj-ea"/>
                <a:cs typeface="+mj-cs"/>
              </a:rPr>
              <a:t>geniş </a:t>
            </a:r>
            <a:r>
              <a:rPr lang="en-US" sz="2300" spc="-60">
                <a:solidFill>
                  <a:schemeClr val="tx1">
                    <a:lumMod val="85000"/>
                    <a:lumOff val="15000"/>
                  </a:schemeClr>
                </a:solidFill>
                <a:latin typeface="+mj-lt"/>
                <a:ea typeface="+mj-ea"/>
                <a:cs typeface="+mj-cs"/>
              </a:rPr>
              <a:t>Anlaşmalı </a:t>
            </a:r>
            <a:r>
              <a:rPr lang="en-US" sz="2300" spc="-80">
                <a:solidFill>
                  <a:schemeClr val="tx1">
                    <a:lumMod val="85000"/>
                    <a:lumOff val="15000"/>
                  </a:schemeClr>
                </a:solidFill>
                <a:latin typeface="+mj-lt"/>
                <a:ea typeface="+mj-ea"/>
                <a:cs typeface="+mj-cs"/>
              </a:rPr>
              <a:t>Kurum </a:t>
            </a:r>
            <a:r>
              <a:rPr lang="en-US" sz="2300" spc="-445">
                <a:solidFill>
                  <a:schemeClr val="tx1">
                    <a:lumMod val="85000"/>
                    <a:lumOff val="15000"/>
                  </a:schemeClr>
                </a:solidFill>
                <a:latin typeface="+mj-lt"/>
                <a:ea typeface="+mj-ea"/>
                <a:cs typeface="+mj-cs"/>
              </a:rPr>
              <a:t> </a:t>
            </a:r>
            <a:r>
              <a:rPr lang="en-US" sz="2300" spc="-35">
                <a:solidFill>
                  <a:schemeClr val="tx1">
                    <a:lumMod val="85000"/>
                    <a:lumOff val="15000"/>
                  </a:schemeClr>
                </a:solidFill>
                <a:latin typeface="+mj-lt"/>
                <a:ea typeface="+mj-ea"/>
                <a:cs typeface="+mj-cs"/>
              </a:rPr>
              <a:t>ağımızla  </a:t>
            </a:r>
            <a:r>
              <a:rPr lang="en-US" sz="2300" spc="-110">
                <a:solidFill>
                  <a:schemeClr val="tx1">
                    <a:lumMod val="85000"/>
                    <a:lumOff val="15000"/>
                  </a:schemeClr>
                </a:solidFill>
                <a:latin typeface="+mj-lt"/>
                <a:ea typeface="+mj-ea"/>
                <a:cs typeface="+mj-cs"/>
              </a:rPr>
              <a:t>Türkiye’ </a:t>
            </a:r>
            <a:r>
              <a:rPr lang="en-US" sz="2300" spc="60">
                <a:solidFill>
                  <a:schemeClr val="tx1">
                    <a:lumMod val="85000"/>
                    <a:lumOff val="15000"/>
                  </a:schemeClr>
                </a:solidFill>
                <a:latin typeface="+mj-lt"/>
                <a:ea typeface="+mj-ea"/>
                <a:cs typeface="+mj-cs"/>
              </a:rPr>
              <a:t>nin </a:t>
            </a:r>
            <a:r>
              <a:rPr lang="en-US" sz="2300" spc="-60">
                <a:solidFill>
                  <a:schemeClr val="tx1">
                    <a:lumMod val="85000"/>
                    <a:lumOff val="15000"/>
                  </a:schemeClr>
                </a:solidFill>
                <a:latin typeface="+mj-lt"/>
                <a:ea typeface="+mj-ea"/>
                <a:cs typeface="+mj-cs"/>
              </a:rPr>
              <a:t>neresinde </a:t>
            </a:r>
            <a:r>
              <a:rPr lang="en-US" sz="2300" spc="-35">
                <a:solidFill>
                  <a:schemeClr val="tx1">
                    <a:lumMod val="85000"/>
                    <a:lumOff val="15000"/>
                  </a:schemeClr>
                </a:solidFill>
                <a:latin typeface="+mj-lt"/>
                <a:ea typeface="+mj-ea"/>
                <a:cs typeface="+mj-cs"/>
              </a:rPr>
              <a:t>olursanız</a:t>
            </a:r>
            <a:r>
              <a:rPr lang="en-US" sz="2300" spc="-125">
                <a:solidFill>
                  <a:schemeClr val="tx1">
                    <a:lumMod val="85000"/>
                    <a:lumOff val="15000"/>
                  </a:schemeClr>
                </a:solidFill>
                <a:latin typeface="+mj-lt"/>
                <a:ea typeface="+mj-ea"/>
                <a:cs typeface="+mj-cs"/>
              </a:rPr>
              <a:t> </a:t>
            </a:r>
            <a:r>
              <a:rPr lang="en-US" sz="2300" spc="-15">
                <a:solidFill>
                  <a:schemeClr val="tx1">
                    <a:lumMod val="85000"/>
                    <a:lumOff val="15000"/>
                  </a:schemeClr>
                </a:solidFill>
                <a:latin typeface="+mj-lt"/>
                <a:ea typeface="+mj-ea"/>
                <a:cs typeface="+mj-cs"/>
              </a:rPr>
              <a:t>olun yakınınızdayız..</a:t>
            </a:r>
            <a:endParaRPr lang="en-US" sz="2300">
              <a:solidFill>
                <a:schemeClr val="tx1">
                  <a:lumMod val="85000"/>
                  <a:lumOff val="15000"/>
                </a:schemeClr>
              </a:solidFill>
              <a:latin typeface="+mj-lt"/>
              <a:ea typeface="+mj-ea"/>
              <a:cs typeface="+mj-cs"/>
            </a:endParaRPr>
          </a:p>
        </p:txBody>
      </p:sp>
      <p:cxnSp>
        <p:nvCxnSpPr>
          <p:cNvPr id="32" name="Straight Connector 31">
            <a:extLst>
              <a:ext uri="{FF2B5EF4-FFF2-40B4-BE49-F238E27FC236}">
                <a16:creationId xmlns="" xmlns:a16="http://schemas.microsoft.com/office/drawing/2014/main" id="{AA2EAA10-076F-46BD-8F0F-B9A2FB77A85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D891E407-403B-4764-86C9-33A56D3BCA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pic>
        <p:nvPicPr>
          <p:cNvPr id="12" name="Resim 11" descr="metin içeren bir resim&#10;&#10;Açıklama otomatik olarak oluşturuldu">
            <a:extLst>
              <a:ext uri="{FF2B5EF4-FFF2-40B4-BE49-F238E27FC236}">
                <a16:creationId xmlns="" xmlns:a16="http://schemas.microsoft.com/office/drawing/2014/main" id="{ED4B7C1C-5B9A-4A2E-903C-36E7B5F4F7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
        <p:nvSpPr>
          <p:cNvPr id="18" name="object 8">
            <a:extLst>
              <a:ext uri="{FF2B5EF4-FFF2-40B4-BE49-F238E27FC236}">
                <a16:creationId xmlns="" xmlns:a16="http://schemas.microsoft.com/office/drawing/2014/main" id="{77A16432-F9FC-42B6-9470-85D4028535DA}"/>
              </a:ext>
            </a:extLst>
          </p:cNvPr>
          <p:cNvSpPr txBox="1"/>
          <p:nvPr/>
        </p:nvSpPr>
        <p:spPr>
          <a:xfrm rot="10800000" flipV="1">
            <a:off x="523875" y="481735"/>
            <a:ext cx="10959340" cy="628377"/>
          </a:xfrm>
          <a:prstGeom prst="rect">
            <a:avLst/>
          </a:prstGeom>
        </p:spPr>
        <p:txBody>
          <a:bodyPr vert="horz" wrap="square" lIns="0" tIns="12700" rIns="0" bIns="0" rtlCol="0">
            <a:spAutoFit/>
          </a:bodyPr>
          <a:lstStyle/>
          <a:p>
            <a:pPr marL="12700" algn="ctr">
              <a:spcBef>
                <a:spcPts val="100"/>
              </a:spcBef>
            </a:pPr>
            <a:r>
              <a:rPr lang="tr-TR" sz="2000" dirty="0">
                <a:cs typeface="Arial"/>
              </a:rPr>
              <a:t>Networklerde bulunan güncel anlaşmalı kurum listesini </a:t>
            </a:r>
            <a:r>
              <a:rPr lang="tr-TR" sz="2000" b="1" u="heavy" dirty="0">
                <a:solidFill>
                  <a:srgbClr val="002060"/>
                </a:solidFill>
                <a:uFill>
                  <a:solidFill>
                    <a:srgbClr val="E36316"/>
                  </a:solidFill>
                </a:uFill>
                <a:cs typeface="Arial"/>
                <a:hlinkClick r:id="rId4">
                  <a:extLst>
                    <a:ext uri="{A12FA001-AC4F-418D-AE19-62706E023703}">
                      <ahyp:hlinkClr xmlns="" xmlns:ahyp="http://schemas.microsoft.com/office/drawing/2018/hyperlinkcolor" val="tx"/>
                    </a:ext>
                  </a:extLst>
                </a:hlinkClick>
              </a:rPr>
              <a:t>http:/www.demirsaglik.com.tr/iletisim/anlasmali-kurumlar</a:t>
            </a:r>
            <a:r>
              <a:rPr lang="tr-TR" sz="2000" b="1" u="heavy" dirty="0">
                <a:solidFill>
                  <a:srgbClr val="002060"/>
                </a:solidFill>
                <a:uFill>
                  <a:solidFill>
                    <a:srgbClr val="E36316"/>
                  </a:solidFill>
                </a:uFill>
                <a:cs typeface="Arial"/>
              </a:rPr>
              <a:t> </a:t>
            </a:r>
            <a:r>
              <a:rPr lang="tr-TR" sz="2000" dirty="0">
                <a:cs typeface="Arial"/>
              </a:rPr>
              <a:t>sayfasından ziyaret ederek inceleyebilirsiniz.</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 xmlns:a16="http://schemas.microsoft.com/office/drawing/2014/main" id="{1ACA2EA0-FFD3-42EC-9406-B595015ED9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Rectangle 14">
            <a:extLst>
              <a:ext uri="{FF2B5EF4-FFF2-40B4-BE49-F238E27FC236}">
                <a16:creationId xmlns="" xmlns:a16="http://schemas.microsoft.com/office/drawing/2014/main" id="{D5288BCE-665C-472A-8C43-664BCFA31E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528762" y="1247775"/>
            <a:ext cx="9144000" cy="3007447"/>
          </a:xfrm>
          <a:prstGeom prst="rect">
            <a:avLst/>
          </a:prstGeom>
          <a:solidFill>
            <a:schemeClr val="bg1"/>
          </a:solidFill>
          <a:ln w="12700">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Başlık 1">
            <a:extLst>
              <a:ext uri="{FF2B5EF4-FFF2-40B4-BE49-F238E27FC236}">
                <a16:creationId xmlns="" xmlns:a16="http://schemas.microsoft.com/office/drawing/2014/main" id="{A4DCD117-1D9E-4B9D-8105-7C075371F867}"/>
              </a:ext>
            </a:extLst>
          </p:cNvPr>
          <p:cNvSpPr>
            <a:spLocks noGrp="1"/>
          </p:cNvSpPr>
          <p:nvPr>
            <p:ph type="title"/>
          </p:nvPr>
        </p:nvSpPr>
        <p:spPr>
          <a:xfrm>
            <a:off x="1804988" y="1442172"/>
            <a:ext cx="8582025" cy="2177328"/>
          </a:xfrm>
        </p:spPr>
        <p:txBody>
          <a:bodyPr vert="horz" lIns="91440" tIns="45720" rIns="91440" bIns="45720" rtlCol="0" anchor="ctr">
            <a:normAutofit/>
          </a:bodyPr>
          <a:lstStyle/>
          <a:p>
            <a:pPr algn="ctr"/>
            <a:r>
              <a:rPr lang="en-US" sz="6600" b="1" kern="1200" dirty="0">
                <a:solidFill>
                  <a:srgbClr val="002060"/>
                </a:solidFill>
                <a:latin typeface="Lucida Calligraphy" panose="03010101010101010101" pitchFamily="66" charset="0"/>
              </a:rPr>
              <a:t>TEŞEKKÜRLER</a:t>
            </a:r>
          </a:p>
        </p:txBody>
      </p:sp>
      <p:sp>
        <p:nvSpPr>
          <p:cNvPr id="17" name="Rectangle: Rounded Corners 16">
            <a:extLst>
              <a:ext uri="{FF2B5EF4-FFF2-40B4-BE49-F238E27FC236}">
                <a16:creationId xmlns="" xmlns:a16="http://schemas.microsoft.com/office/drawing/2014/main" id="{46C57131-53A7-4C1A-BEA8-25F06A06AD2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2487872" y="3912322"/>
            <a:ext cx="7225780"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Resim 7" descr="çizim içeren bir resim&#10;&#10;Açıklama otomatik olarak oluşturuldu">
            <a:extLst>
              <a:ext uri="{FF2B5EF4-FFF2-40B4-BE49-F238E27FC236}">
                <a16:creationId xmlns="" xmlns:a16="http://schemas.microsoft.com/office/drawing/2014/main" id="{E928B0C9-C314-4F5E-8A7E-7C5BD65BF766}"/>
              </a:ext>
            </a:extLst>
          </p:cNvPr>
          <p:cNvPicPr>
            <a:picLocks noChangeAspect="1"/>
          </p:cNvPicPr>
          <p:nvPr/>
        </p:nvPicPr>
        <p:blipFill>
          <a:blip r:embed="rId2"/>
          <a:stretch>
            <a:fillRect/>
          </a:stretch>
        </p:blipFill>
        <p:spPr>
          <a:xfrm>
            <a:off x="10319621" y="6247003"/>
            <a:ext cx="1615597" cy="512952"/>
          </a:xfrm>
          <a:prstGeom prst="rect">
            <a:avLst/>
          </a:prstGeom>
        </p:spPr>
      </p:pic>
    </p:spTree>
    <p:extLst>
      <p:ext uri="{BB962C8B-B14F-4D97-AF65-F5344CB8AC3E}">
        <p14:creationId xmlns:p14="http://schemas.microsoft.com/office/powerpoint/2010/main" val="3040839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8">
            <a:extLst>
              <a:ext uri="{FF2B5EF4-FFF2-40B4-BE49-F238E27FC236}">
                <a16:creationId xmlns="" xmlns:a16="http://schemas.microsoft.com/office/drawing/2014/main" id="{827B839B-9ADE-406B-8590-F1CAEDED45A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45">
            <a:extLst>
              <a:ext uri="{FF2B5EF4-FFF2-40B4-BE49-F238E27FC236}">
                <a16:creationId xmlns="" xmlns:a16="http://schemas.microsoft.com/office/drawing/2014/main" id="{CFE45BF0-46DB-408C-B5F7-7B11716805D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46">
            <a:extLst>
              <a:ext uri="{FF2B5EF4-FFF2-40B4-BE49-F238E27FC236}">
                <a16:creationId xmlns="" xmlns:a16="http://schemas.microsoft.com/office/drawing/2014/main" id="{2AEBC8F2-97B1-41B4-93F1-2D289E197FB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47">
            <a:extLst>
              <a:ext uri="{FF2B5EF4-FFF2-40B4-BE49-F238E27FC236}">
                <a16:creationId xmlns="" xmlns:a16="http://schemas.microsoft.com/office/drawing/2014/main" id="{472E3A19-F5D5-48FC-BB9C-48C2F68F598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44">
            <a:extLst>
              <a:ext uri="{FF2B5EF4-FFF2-40B4-BE49-F238E27FC236}">
                <a16:creationId xmlns="" xmlns:a16="http://schemas.microsoft.com/office/drawing/2014/main" id="{7A62E32F-BB65-43A8-8EB5-92346890E54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Rectangle 38">
            <a:extLst>
              <a:ext uri="{FF2B5EF4-FFF2-40B4-BE49-F238E27FC236}">
                <a16:creationId xmlns="" xmlns:a16="http://schemas.microsoft.com/office/drawing/2014/main" id="{14E91B64-9FCC-451E-AFB4-A827D632936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4" name="Dikdörtgen 3">
            <a:extLst>
              <a:ext uri="{FF2B5EF4-FFF2-40B4-BE49-F238E27FC236}">
                <a16:creationId xmlns="" xmlns:a16="http://schemas.microsoft.com/office/drawing/2014/main" id="{0F1A4080-9972-4F86-B4A9-9D8B2D31874D}"/>
              </a:ext>
            </a:extLst>
          </p:cNvPr>
          <p:cNvSpPr/>
          <p:nvPr/>
        </p:nvSpPr>
        <p:spPr>
          <a:xfrm>
            <a:off x="1372620" y="2514730"/>
            <a:ext cx="9708995" cy="3567173"/>
          </a:xfrm>
          <a:prstGeom prst="rect">
            <a:avLst/>
          </a:prstGeom>
        </p:spPr>
        <p:txBody>
          <a:bodyPr vert="horz" lIns="91440" tIns="45720" rIns="91440" bIns="45720" rtlCol="0" anchor="ctr">
            <a:normAutofit/>
          </a:bodyPr>
          <a:lstStyle/>
          <a:p>
            <a:pPr>
              <a:lnSpc>
                <a:spcPct val="90000"/>
              </a:lnSpc>
              <a:spcAft>
                <a:spcPts val="600"/>
              </a:spcAft>
            </a:pPr>
            <a:r>
              <a:rPr lang="en-US" sz="1600" dirty="0"/>
              <a:t>       </a:t>
            </a:r>
            <a:r>
              <a:rPr lang="en-US" sz="1600" b="0" i="0" dirty="0" err="1">
                <a:effectLst/>
              </a:rPr>
              <a:t>Herkesin</a:t>
            </a:r>
            <a:r>
              <a:rPr lang="en-US" sz="1600" b="0" i="0" dirty="0">
                <a:effectLst/>
              </a:rPr>
              <a:t> </a:t>
            </a:r>
            <a:r>
              <a:rPr lang="en-US" sz="1600" b="0" i="0" dirty="0" err="1">
                <a:effectLst/>
              </a:rPr>
              <a:t>tercih</a:t>
            </a:r>
            <a:r>
              <a:rPr lang="en-US" sz="1600" b="0" i="0" dirty="0">
                <a:effectLst/>
              </a:rPr>
              <a:t> </a:t>
            </a:r>
            <a:r>
              <a:rPr lang="en-US" sz="1600" b="0" i="0" dirty="0" err="1">
                <a:effectLst/>
              </a:rPr>
              <a:t>edeceği</a:t>
            </a:r>
            <a:r>
              <a:rPr lang="en-US" sz="1600" b="0" i="0" dirty="0">
                <a:effectLst/>
              </a:rPr>
              <a:t> </a:t>
            </a:r>
            <a:r>
              <a:rPr lang="en-US" sz="1600" b="0" i="0" dirty="0" err="1">
                <a:effectLst/>
              </a:rPr>
              <a:t>bir</a:t>
            </a:r>
            <a:r>
              <a:rPr lang="en-US" sz="1600" b="0" i="0" dirty="0">
                <a:effectLst/>
              </a:rPr>
              <a:t> </a:t>
            </a:r>
            <a:r>
              <a:rPr lang="en-US" sz="1600" b="0" i="0" dirty="0" err="1">
                <a:effectLst/>
              </a:rPr>
              <a:t>marka</a:t>
            </a:r>
            <a:r>
              <a:rPr lang="en-US" sz="1600" b="0" i="0" dirty="0">
                <a:effectLst/>
              </a:rPr>
              <a:t> </a:t>
            </a:r>
            <a:r>
              <a:rPr lang="en-US" sz="1600" b="0" i="0" dirty="0" err="1">
                <a:effectLst/>
              </a:rPr>
              <a:t>haline</a:t>
            </a:r>
            <a:r>
              <a:rPr lang="en-US" sz="1600" b="0" i="0" dirty="0">
                <a:effectLst/>
              </a:rPr>
              <a:t> </a:t>
            </a:r>
            <a:r>
              <a:rPr lang="en-US" sz="1600" b="0" i="0" dirty="0" err="1">
                <a:effectLst/>
              </a:rPr>
              <a:t>getirerek</a:t>
            </a:r>
            <a:r>
              <a:rPr lang="en-US" sz="1600" b="0" i="0" dirty="0">
                <a:effectLst/>
              </a:rPr>
              <a:t> </a:t>
            </a:r>
            <a:r>
              <a:rPr lang="en-US" sz="1600" b="0" i="0" dirty="0" err="1">
                <a:effectLst/>
              </a:rPr>
              <a:t>sektörün</a:t>
            </a:r>
            <a:r>
              <a:rPr lang="en-US" sz="1600" b="0" i="0" dirty="0">
                <a:effectLst/>
              </a:rPr>
              <a:t>, </a:t>
            </a:r>
            <a:r>
              <a:rPr lang="en-US" sz="1600" b="0" i="0" dirty="0" err="1">
                <a:effectLst/>
              </a:rPr>
              <a:t>üst</a:t>
            </a:r>
            <a:r>
              <a:rPr lang="en-US" sz="1600" b="0" i="0" dirty="0">
                <a:effectLst/>
              </a:rPr>
              <a:t> </a:t>
            </a:r>
            <a:r>
              <a:rPr lang="en-US" sz="1600" b="0" i="0" dirty="0" err="1">
                <a:effectLst/>
              </a:rPr>
              <a:t>sıralardaki</a:t>
            </a:r>
            <a:r>
              <a:rPr lang="en-US" sz="1600" b="0" i="0" dirty="0">
                <a:effectLst/>
              </a:rPr>
              <a:t> </a:t>
            </a:r>
            <a:r>
              <a:rPr lang="en-US" sz="1600" b="0" i="0" dirty="0" err="1">
                <a:effectLst/>
              </a:rPr>
              <a:t>yerini</a:t>
            </a:r>
            <a:r>
              <a:rPr lang="en-US" sz="1600" b="0" i="0" dirty="0">
                <a:effectLst/>
              </a:rPr>
              <a:t> </a:t>
            </a:r>
            <a:r>
              <a:rPr lang="en-US" sz="1600" b="0" i="0" dirty="0" err="1">
                <a:effectLst/>
              </a:rPr>
              <a:t>almasını</a:t>
            </a:r>
            <a:r>
              <a:rPr lang="en-US" sz="1600" b="0" i="0" dirty="0">
                <a:effectLst/>
              </a:rPr>
              <a:t> </a:t>
            </a:r>
            <a:r>
              <a:rPr lang="en-US" sz="1600" b="0" i="0" dirty="0" err="1">
                <a:effectLst/>
              </a:rPr>
              <a:t>sağlamak</a:t>
            </a:r>
            <a:r>
              <a:rPr lang="en-US" sz="1600" b="0" i="0" dirty="0">
                <a:effectLst/>
              </a:rPr>
              <a:t>,</a:t>
            </a:r>
            <a:endParaRPr lang="tr-TR" sz="1600" dirty="0"/>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err="1">
                <a:effectLst/>
              </a:rPr>
              <a:t>Müşteri</a:t>
            </a:r>
            <a:r>
              <a:rPr lang="en-US" sz="1600" b="0" i="0" dirty="0">
                <a:effectLst/>
              </a:rPr>
              <a:t> </a:t>
            </a:r>
            <a:r>
              <a:rPr lang="en-US" sz="1600" b="0" i="0" dirty="0" err="1">
                <a:effectLst/>
              </a:rPr>
              <a:t>odaklı</a:t>
            </a:r>
            <a:r>
              <a:rPr lang="en-US" sz="1600" b="0" i="0" dirty="0">
                <a:effectLst/>
              </a:rPr>
              <a:t> </a:t>
            </a:r>
            <a:r>
              <a:rPr lang="en-US" sz="1600" b="0" i="0" dirty="0" err="1">
                <a:effectLst/>
              </a:rPr>
              <a:t>hizmet</a:t>
            </a:r>
            <a:r>
              <a:rPr lang="en-US" sz="1600" b="0" i="0" dirty="0">
                <a:effectLst/>
              </a:rPr>
              <a:t> </a:t>
            </a:r>
            <a:r>
              <a:rPr lang="en-US" sz="1600" b="0" i="0" dirty="0" err="1">
                <a:effectLst/>
              </a:rPr>
              <a:t>anlayışımızın</a:t>
            </a:r>
            <a:r>
              <a:rPr lang="en-US" sz="1600" b="0" i="0" dirty="0">
                <a:effectLst/>
              </a:rPr>
              <a:t> </a:t>
            </a:r>
            <a:r>
              <a:rPr lang="en-US" sz="1600" b="0" i="0" dirty="0" err="1">
                <a:effectLst/>
              </a:rPr>
              <a:t>artışını</a:t>
            </a:r>
            <a:r>
              <a:rPr lang="en-US" sz="1600" b="0" i="0" dirty="0">
                <a:effectLst/>
              </a:rPr>
              <a:t> </a:t>
            </a:r>
            <a:r>
              <a:rPr lang="en-US" sz="1600" b="0" i="0" dirty="0" err="1">
                <a:effectLst/>
              </a:rPr>
              <a:t>sağlamak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dirty="0"/>
          </a:p>
          <a:p>
            <a:pPr>
              <a:lnSpc>
                <a:spcPct val="90000"/>
              </a:lnSpc>
              <a:spcAft>
                <a:spcPts val="600"/>
              </a:spcAft>
            </a:pPr>
            <a:r>
              <a:rPr lang="en-US" sz="1600" dirty="0"/>
              <a:t>       </a:t>
            </a:r>
            <a:r>
              <a:rPr lang="en-US" sz="1600" b="0" i="0" dirty="0" err="1">
                <a:effectLst/>
              </a:rPr>
              <a:t>Müşteri</a:t>
            </a:r>
            <a:r>
              <a:rPr lang="en-US" sz="1600" b="0" i="0" dirty="0">
                <a:effectLst/>
              </a:rPr>
              <a:t> </a:t>
            </a:r>
            <a:r>
              <a:rPr lang="en-US" sz="1600" b="0" i="0" dirty="0" err="1">
                <a:effectLst/>
              </a:rPr>
              <a:t>memnuniyetini</a:t>
            </a:r>
            <a:r>
              <a:rPr lang="en-US" sz="1600" b="0" i="0" dirty="0">
                <a:effectLst/>
              </a:rPr>
              <a:t> </a:t>
            </a:r>
            <a:r>
              <a:rPr lang="en-US" sz="1600" b="0" i="0" dirty="0" err="1">
                <a:effectLst/>
              </a:rPr>
              <a:t>azami</a:t>
            </a:r>
            <a:r>
              <a:rPr lang="en-US" sz="1600" b="0" i="0" dirty="0">
                <a:effectLst/>
              </a:rPr>
              <a:t> </a:t>
            </a:r>
            <a:r>
              <a:rPr lang="en-US" sz="1600" b="0" i="0" dirty="0" err="1">
                <a:effectLst/>
              </a:rPr>
              <a:t>seviyeye</a:t>
            </a:r>
            <a:r>
              <a:rPr lang="en-US" sz="1600" b="0" i="0" dirty="0">
                <a:effectLst/>
              </a:rPr>
              <a:t> </a:t>
            </a:r>
            <a:r>
              <a:rPr lang="en-US" sz="1600" b="0" i="0" dirty="0" err="1">
                <a:effectLst/>
              </a:rPr>
              <a:t>çıkarmak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err="1">
                <a:effectLst/>
              </a:rPr>
              <a:t>Maksimum</a:t>
            </a:r>
            <a:r>
              <a:rPr lang="en-US" sz="1600" b="0" i="0" dirty="0">
                <a:effectLst/>
              </a:rPr>
              <a:t> </a:t>
            </a:r>
            <a:r>
              <a:rPr lang="en-US" sz="1600" b="0" i="0" dirty="0" err="1">
                <a:effectLst/>
              </a:rPr>
              <a:t>hizmet</a:t>
            </a:r>
            <a:r>
              <a:rPr lang="en-US" sz="1600" b="0" i="0" dirty="0">
                <a:effectLst/>
              </a:rPr>
              <a:t> Minimum </a:t>
            </a:r>
            <a:r>
              <a:rPr lang="en-US" sz="1600" b="0" i="0" dirty="0" err="1">
                <a:effectLst/>
              </a:rPr>
              <a:t>maliyet</a:t>
            </a:r>
            <a:r>
              <a:rPr lang="en-US" sz="1600" b="0" i="0" dirty="0">
                <a:effectLst/>
              </a:rPr>
              <a:t> </a:t>
            </a:r>
            <a:r>
              <a:rPr lang="en-US" sz="1600" b="0" i="0" dirty="0" err="1">
                <a:effectLst/>
              </a:rPr>
              <a:t>ilkesiyle</a:t>
            </a:r>
            <a:r>
              <a:rPr lang="en-US" sz="1600" b="0" i="0" dirty="0">
                <a:effectLst/>
              </a:rPr>
              <a:t> her </a:t>
            </a:r>
            <a:r>
              <a:rPr lang="en-US" sz="1600" b="0" i="0" dirty="0" err="1">
                <a:effectLst/>
              </a:rPr>
              <a:t>üründe</a:t>
            </a:r>
            <a:r>
              <a:rPr lang="en-US" sz="1600" b="0" i="0" dirty="0">
                <a:effectLst/>
              </a:rPr>
              <a:t> </a:t>
            </a:r>
            <a:r>
              <a:rPr lang="en-US" sz="1600" b="0" i="0" dirty="0" err="1">
                <a:effectLst/>
              </a:rPr>
              <a:t>kaliteyi</a:t>
            </a:r>
            <a:r>
              <a:rPr lang="en-US" sz="1600" b="0" i="0" dirty="0">
                <a:effectLst/>
              </a:rPr>
              <a:t> </a:t>
            </a:r>
            <a:r>
              <a:rPr lang="en-US" sz="1600" b="0" i="0" dirty="0" err="1">
                <a:effectLst/>
              </a:rPr>
              <a:t>ön</a:t>
            </a:r>
            <a:r>
              <a:rPr lang="en-US" sz="1600" b="0" i="0" dirty="0">
                <a:effectLst/>
              </a:rPr>
              <a:t> plana </a:t>
            </a:r>
            <a:r>
              <a:rPr lang="en-US" sz="1600" b="0" i="0" dirty="0" err="1">
                <a:effectLst/>
              </a:rPr>
              <a:t>getirmek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b="0" i="0" dirty="0">
              <a:effectLst/>
            </a:endParaRPr>
          </a:p>
          <a:p>
            <a:pPr>
              <a:lnSpc>
                <a:spcPct val="90000"/>
              </a:lnSpc>
              <a:spcAft>
                <a:spcPts val="600"/>
              </a:spcAft>
            </a:pPr>
            <a:r>
              <a:rPr lang="en-US" sz="1600" dirty="0"/>
              <a:t>       </a:t>
            </a:r>
            <a:r>
              <a:rPr lang="en-US" sz="1600" b="0" i="0" dirty="0" err="1">
                <a:effectLst/>
              </a:rPr>
              <a:t>Doğru</a:t>
            </a:r>
            <a:r>
              <a:rPr lang="en-US" sz="1600" b="0" i="0" dirty="0">
                <a:effectLst/>
              </a:rPr>
              <a:t> risk </a:t>
            </a:r>
            <a:r>
              <a:rPr lang="en-US" sz="1600" b="0" i="0" dirty="0" err="1">
                <a:effectLst/>
              </a:rPr>
              <a:t>yönetimi</a:t>
            </a:r>
            <a:r>
              <a:rPr lang="en-US" sz="1600" b="0" i="0" dirty="0">
                <a:effectLst/>
              </a:rPr>
              <a:t> </a:t>
            </a:r>
            <a:r>
              <a:rPr lang="en-US" sz="1600" b="0" i="0" dirty="0" err="1">
                <a:effectLst/>
              </a:rPr>
              <a:t>ile</a:t>
            </a:r>
            <a:r>
              <a:rPr lang="en-US" sz="1600" b="0" i="0" dirty="0">
                <a:effectLst/>
              </a:rPr>
              <a:t> </a:t>
            </a:r>
            <a:r>
              <a:rPr lang="en-US" sz="1600" b="0" i="0" dirty="0" err="1">
                <a:effectLst/>
              </a:rPr>
              <a:t>hasarı</a:t>
            </a:r>
            <a:r>
              <a:rPr lang="en-US" sz="1600" b="0" i="0" dirty="0">
                <a:effectLst/>
              </a:rPr>
              <a:t> </a:t>
            </a:r>
            <a:r>
              <a:rPr lang="en-US" sz="1600" b="0" i="0" dirty="0" err="1">
                <a:effectLst/>
              </a:rPr>
              <a:t>en</a:t>
            </a:r>
            <a:r>
              <a:rPr lang="en-US" sz="1600" b="0" i="0" dirty="0">
                <a:effectLst/>
              </a:rPr>
              <a:t> </a:t>
            </a:r>
            <a:r>
              <a:rPr lang="en-US" sz="1600" b="0" i="0" dirty="0" err="1">
                <a:effectLst/>
              </a:rPr>
              <a:t>iyi</a:t>
            </a:r>
            <a:r>
              <a:rPr lang="en-US" sz="1600" b="0" i="0" dirty="0">
                <a:effectLst/>
              </a:rPr>
              <a:t> </a:t>
            </a:r>
            <a:r>
              <a:rPr lang="en-US" sz="1600" b="0" i="0" dirty="0" err="1">
                <a:effectLst/>
              </a:rPr>
              <a:t>yöneterek</a:t>
            </a:r>
            <a:r>
              <a:rPr lang="en-US" sz="1600" b="0" i="0" dirty="0">
                <a:effectLst/>
              </a:rPr>
              <a:t> </a:t>
            </a:r>
            <a:r>
              <a:rPr lang="en-US" sz="1600" b="0" i="0" dirty="0" err="1">
                <a:effectLst/>
              </a:rPr>
              <a:t>devamlılığı</a:t>
            </a:r>
            <a:r>
              <a:rPr lang="en-US" sz="1600" b="0" i="0" dirty="0">
                <a:effectLst/>
              </a:rPr>
              <a:t> </a:t>
            </a:r>
            <a:r>
              <a:rPr lang="en-US" sz="1600" b="0" i="0" dirty="0" err="1">
                <a:effectLst/>
              </a:rPr>
              <a:t>sağlamak</a:t>
            </a:r>
            <a:r>
              <a:rPr lang="en-US" sz="1600" b="0" i="0" dirty="0">
                <a:effectLst/>
              </a:rPr>
              <a:t>,</a:t>
            </a:r>
            <a:endParaRPr lang="en-US" sz="1600" b="0" i="0" dirty="0">
              <a:cs typeface="Calibri"/>
            </a:endParaRPr>
          </a:p>
          <a:p>
            <a:pPr indent="-228600">
              <a:lnSpc>
                <a:spcPct val="90000"/>
              </a:lnSpc>
              <a:spcAft>
                <a:spcPts val="600"/>
              </a:spcAft>
              <a:buFont typeface="Arial" panose="020B0604020202020204" pitchFamily="34" charset="0"/>
              <a:buChar char="•"/>
            </a:pPr>
            <a:endParaRPr lang="en-US" sz="1600" dirty="0">
              <a:cs typeface="Calibri" panose="020F0502020204030204"/>
            </a:endParaRPr>
          </a:p>
          <a:p>
            <a:pPr>
              <a:lnSpc>
                <a:spcPct val="90000"/>
              </a:lnSpc>
              <a:spcAft>
                <a:spcPts val="600"/>
              </a:spcAft>
            </a:pPr>
            <a:r>
              <a:rPr lang="en-US" sz="1600" dirty="0">
                <a:cs typeface="Calibri" panose="020F0502020204030204"/>
              </a:rPr>
              <a:t> </a:t>
            </a:r>
            <a:r>
              <a:rPr lang="en-US" sz="1600" dirty="0"/>
              <a:t>      </a:t>
            </a:r>
            <a:r>
              <a:rPr lang="en-US" sz="1600" b="0" i="0" dirty="0" err="1">
                <a:effectLst/>
              </a:rPr>
              <a:t>Sektöre</a:t>
            </a:r>
            <a:r>
              <a:rPr lang="en-US" sz="1600" b="0" i="0" dirty="0">
                <a:effectLst/>
              </a:rPr>
              <a:t> </a:t>
            </a:r>
            <a:r>
              <a:rPr lang="en-US" sz="1600" b="0" i="0" dirty="0" err="1">
                <a:effectLst/>
              </a:rPr>
              <a:t>yön</a:t>
            </a:r>
            <a:r>
              <a:rPr lang="en-US" sz="1600" b="0" i="0" dirty="0">
                <a:effectLst/>
              </a:rPr>
              <a:t> </a:t>
            </a:r>
            <a:r>
              <a:rPr lang="en-US" sz="1600" b="0" i="0" dirty="0" err="1">
                <a:effectLst/>
              </a:rPr>
              <a:t>vererek</a:t>
            </a:r>
            <a:r>
              <a:rPr lang="en-US" sz="1600" b="0" i="0" dirty="0">
                <a:effectLst/>
              </a:rPr>
              <a:t> yeni </a:t>
            </a:r>
            <a:r>
              <a:rPr lang="en-US" sz="1600" b="0" i="0" dirty="0" err="1">
                <a:effectLst/>
              </a:rPr>
              <a:t>ürünler</a:t>
            </a:r>
            <a:r>
              <a:rPr lang="en-US" sz="1600" b="0" i="0" dirty="0">
                <a:effectLst/>
              </a:rPr>
              <a:t> </a:t>
            </a:r>
            <a:r>
              <a:rPr lang="en-US" sz="1600" b="0" i="0" dirty="0" err="1">
                <a:effectLst/>
              </a:rPr>
              <a:t>tasarlamak</a:t>
            </a:r>
            <a:r>
              <a:rPr lang="en-US" sz="1600" b="0" i="0" dirty="0">
                <a:effectLst/>
              </a:rPr>
              <a:t>, </a:t>
            </a:r>
            <a:r>
              <a:rPr lang="en-US" sz="1600" b="0" i="0" dirty="0" err="1">
                <a:effectLst/>
              </a:rPr>
              <a:t>uygulamak</a:t>
            </a:r>
            <a:r>
              <a:rPr lang="en-US" sz="1600" b="0" i="0" dirty="0">
                <a:effectLst/>
              </a:rPr>
              <a:t> </a:t>
            </a:r>
            <a:r>
              <a:rPr lang="en-US" sz="1600" b="0" i="0" dirty="0" err="1">
                <a:effectLst/>
              </a:rPr>
              <a:t>ve</a:t>
            </a:r>
            <a:r>
              <a:rPr lang="en-US" sz="1600" b="0" i="0" dirty="0">
                <a:effectLst/>
              </a:rPr>
              <a:t> </a:t>
            </a:r>
            <a:r>
              <a:rPr lang="en-US" sz="1600" b="0" i="0" dirty="0" err="1">
                <a:effectLst/>
              </a:rPr>
              <a:t>sigorta</a:t>
            </a:r>
            <a:r>
              <a:rPr lang="en-US" sz="1600" b="0" i="0" dirty="0">
                <a:effectLst/>
              </a:rPr>
              <a:t> </a:t>
            </a:r>
            <a:r>
              <a:rPr lang="en-US" sz="1600" b="0" i="0" dirty="0" err="1">
                <a:effectLst/>
              </a:rPr>
              <a:t>bilincinin</a:t>
            </a:r>
            <a:r>
              <a:rPr lang="en-US" sz="1600" b="0" i="0" dirty="0">
                <a:effectLst/>
              </a:rPr>
              <a:t> </a:t>
            </a:r>
            <a:r>
              <a:rPr lang="en-US" sz="1600" b="0" i="0" dirty="0" err="1">
                <a:effectLst/>
              </a:rPr>
              <a:t>yaygınlaşmasını</a:t>
            </a:r>
            <a:r>
              <a:rPr lang="en-US" sz="1600" b="0" i="0" dirty="0">
                <a:effectLst/>
              </a:rPr>
              <a:t> </a:t>
            </a:r>
            <a:r>
              <a:rPr lang="en-US" sz="1600" b="0" i="0" dirty="0" err="1">
                <a:effectLst/>
              </a:rPr>
              <a:t>sağlamaktır</a:t>
            </a:r>
            <a:r>
              <a:rPr lang="en-US" sz="1600" b="0" i="0" dirty="0">
                <a:effectLst/>
              </a:rPr>
              <a:t>.</a:t>
            </a:r>
            <a:endParaRPr lang="en-US" sz="1600" b="0" i="0" dirty="0">
              <a:cs typeface="Calibri"/>
            </a:endParaRPr>
          </a:p>
        </p:txBody>
      </p:sp>
      <p:sp>
        <p:nvSpPr>
          <p:cNvPr id="5" name="Dikdörtgen 4">
            <a:extLst>
              <a:ext uri="{FF2B5EF4-FFF2-40B4-BE49-F238E27FC236}">
                <a16:creationId xmlns="" xmlns:a16="http://schemas.microsoft.com/office/drawing/2014/main" id="{AFDD5C3E-25B6-48EE-AF8A-461D3E3E9036}"/>
              </a:ext>
            </a:extLst>
          </p:cNvPr>
          <p:cNvSpPr/>
          <p:nvPr/>
        </p:nvSpPr>
        <p:spPr>
          <a:xfrm>
            <a:off x="7835106" y="1132517"/>
            <a:ext cx="3246509" cy="4367531"/>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000" b="1" kern="1200">
                <a:solidFill>
                  <a:srgbClr val="FFFFFF"/>
                </a:solidFill>
                <a:latin typeface="+mj-lt"/>
                <a:ea typeface="+mj-ea"/>
                <a:cs typeface="+mj-cs"/>
              </a:rPr>
              <a:t>VİZYONUMUZ</a:t>
            </a:r>
          </a:p>
        </p:txBody>
      </p:sp>
      <p:sp>
        <p:nvSpPr>
          <p:cNvPr id="2" name="Metin kutusu 1">
            <a:extLst>
              <a:ext uri="{FF2B5EF4-FFF2-40B4-BE49-F238E27FC236}">
                <a16:creationId xmlns="" xmlns:a16="http://schemas.microsoft.com/office/drawing/2014/main" id="{E8FA9165-2817-4B37-B6F4-CA716321D6AE}"/>
              </a:ext>
            </a:extLst>
          </p:cNvPr>
          <p:cNvSpPr txBox="1"/>
          <p:nvPr/>
        </p:nvSpPr>
        <p:spPr>
          <a:xfrm>
            <a:off x="966591" y="1060537"/>
            <a:ext cx="7127308"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tr-TR" sz="4000" b="1" dirty="0">
                <a:solidFill>
                  <a:srgbClr val="FFFFFF"/>
                </a:solidFill>
                <a:latin typeface="Calibri Light"/>
                <a:cs typeface="Calibri Light"/>
              </a:rPr>
              <a:t>VİZYONUMUZ</a:t>
            </a:r>
          </a:p>
        </p:txBody>
      </p:sp>
      <p:sp>
        <p:nvSpPr>
          <p:cNvPr id="7" name="Ok: Köşeli Çift Ayraç 6">
            <a:extLst>
              <a:ext uri="{FF2B5EF4-FFF2-40B4-BE49-F238E27FC236}">
                <a16:creationId xmlns="" xmlns:a16="http://schemas.microsoft.com/office/drawing/2014/main" id="{80BE914E-4227-49B2-A47F-6A3CD65C83AB}"/>
              </a:ext>
            </a:extLst>
          </p:cNvPr>
          <p:cNvSpPr/>
          <p:nvPr/>
        </p:nvSpPr>
        <p:spPr>
          <a:xfrm>
            <a:off x="1349401" y="2657894"/>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1" name="Ok: Köşeli Çift Ayraç 40">
            <a:extLst>
              <a:ext uri="{FF2B5EF4-FFF2-40B4-BE49-F238E27FC236}">
                <a16:creationId xmlns="" xmlns:a16="http://schemas.microsoft.com/office/drawing/2014/main" id="{7CC2DD44-EE79-465A-99CF-741BD9C5678D}"/>
              </a:ext>
            </a:extLst>
          </p:cNvPr>
          <p:cNvSpPr/>
          <p:nvPr/>
        </p:nvSpPr>
        <p:spPr>
          <a:xfrm>
            <a:off x="1372620" y="3823423"/>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2" name="Ok: Köşeli Çift Ayraç 41">
            <a:extLst>
              <a:ext uri="{FF2B5EF4-FFF2-40B4-BE49-F238E27FC236}">
                <a16:creationId xmlns="" xmlns:a16="http://schemas.microsoft.com/office/drawing/2014/main" id="{32E2E7B6-5056-42DC-B91A-72971E4A982B}"/>
              </a:ext>
            </a:extLst>
          </p:cNvPr>
          <p:cNvSpPr/>
          <p:nvPr/>
        </p:nvSpPr>
        <p:spPr>
          <a:xfrm>
            <a:off x="1365190" y="4418233"/>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3" name="Ok: Köşeli Çift Ayraç 42">
            <a:extLst>
              <a:ext uri="{FF2B5EF4-FFF2-40B4-BE49-F238E27FC236}">
                <a16:creationId xmlns="" xmlns:a16="http://schemas.microsoft.com/office/drawing/2014/main" id="{6BA4CF97-9A72-44E3-80E2-C97F078360CC}"/>
              </a:ext>
            </a:extLst>
          </p:cNvPr>
          <p:cNvSpPr/>
          <p:nvPr/>
        </p:nvSpPr>
        <p:spPr>
          <a:xfrm>
            <a:off x="1365190" y="5013043"/>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44" name="Ok: Köşeli Çift Ayraç 43">
            <a:extLst>
              <a:ext uri="{FF2B5EF4-FFF2-40B4-BE49-F238E27FC236}">
                <a16:creationId xmlns="" xmlns:a16="http://schemas.microsoft.com/office/drawing/2014/main" id="{0BA146E0-9196-4EE5-AD84-C9AEF10A9263}"/>
              </a:ext>
            </a:extLst>
          </p:cNvPr>
          <p:cNvSpPr/>
          <p:nvPr/>
        </p:nvSpPr>
        <p:spPr>
          <a:xfrm>
            <a:off x="1365190" y="5568107"/>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8" name="Ok: Köşeli Çift Ayraç 17">
            <a:extLst>
              <a:ext uri="{FF2B5EF4-FFF2-40B4-BE49-F238E27FC236}">
                <a16:creationId xmlns="" xmlns:a16="http://schemas.microsoft.com/office/drawing/2014/main" id="{E462D27B-350F-4190-8D20-82C898B1C5AB}"/>
              </a:ext>
            </a:extLst>
          </p:cNvPr>
          <p:cNvSpPr/>
          <p:nvPr/>
        </p:nvSpPr>
        <p:spPr>
          <a:xfrm>
            <a:off x="1372620" y="3228613"/>
            <a:ext cx="323589" cy="365342"/>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pic>
        <p:nvPicPr>
          <p:cNvPr id="3" name="Resim 2" descr="metin içeren bir resim&#10;&#10;Açıklama otomatik olarak oluşturuldu">
            <a:extLst>
              <a:ext uri="{FF2B5EF4-FFF2-40B4-BE49-F238E27FC236}">
                <a16:creationId xmlns="" xmlns:a16="http://schemas.microsoft.com/office/drawing/2014/main" id="{87729D1A-E3DF-4893-B0F2-AA9868920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9284" y="6249880"/>
            <a:ext cx="1159064" cy="510210"/>
          </a:xfrm>
          <a:prstGeom prst="rect">
            <a:avLst/>
          </a:prstGeom>
        </p:spPr>
      </p:pic>
    </p:spTree>
    <p:extLst>
      <p:ext uri="{BB962C8B-B14F-4D97-AF65-F5344CB8AC3E}">
        <p14:creationId xmlns:p14="http://schemas.microsoft.com/office/powerpoint/2010/main" val="170038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Resim 2" descr="siluet, havalimanı, pencere, insanlar içeren bir resim&#10;&#10;Açıklama otomatik olarak oluşturuldu">
            <a:extLst>
              <a:ext uri="{FF2B5EF4-FFF2-40B4-BE49-F238E27FC236}">
                <a16:creationId xmlns="" xmlns:a16="http://schemas.microsoft.com/office/drawing/2014/main" id="{7B027E2B-B9C7-417C-A1E6-89226415FAE7}"/>
              </a:ext>
            </a:extLst>
          </p:cNvPr>
          <p:cNvPicPr>
            <a:picLocks noChangeAspect="1"/>
          </p:cNvPicPr>
          <p:nvPr/>
        </p:nvPicPr>
        <p:blipFill rotWithShape="1">
          <a:blip r:embed="rId2">
            <a:extLst>
              <a:ext uri="{28A0092B-C50C-407E-A947-70E740481C1C}">
                <a14:useLocalDpi xmlns:a14="http://schemas.microsoft.com/office/drawing/2010/main" val="0"/>
              </a:ext>
            </a:extLst>
          </a:blip>
          <a:srcRect r="9091" b="23391"/>
          <a:stretch/>
        </p:blipFill>
        <p:spPr>
          <a:xfrm>
            <a:off x="20" y="10"/>
            <a:ext cx="12191980" cy="6857990"/>
          </a:xfrm>
          <a:prstGeom prst="rect">
            <a:avLst/>
          </a:prstGeom>
        </p:spPr>
      </p:pic>
      <p:sp>
        <p:nvSpPr>
          <p:cNvPr id="56" name="Rectangle 58">
            <a:extLst>
              <a:ext uri="{FF2B5EF4-FFF2-40B4-BE49-F238E27FC236}">
                <a16:creationId xmlns="" xmlns:a16="http://schemas.microsoft.com/office/drawing/2014/main" id="{257363FD-7E77-4145-9483-331A807ADF0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Başlık 1">
            <a:extLst>
              <a:ext uri="{FF2B5EF4-FFF2-40B4-BE49-F238E27FC236}">
                <a16:creationId xmlns="" xmlns:a16="http://schemas.microsoft.com/office/drawing/2014/main" id="{C6CA40DF-6BF9-4993-9FF9-3644E5B810BF}"/>
              </a:ext>
            </a:extLst>
          </p:cNvPr>
          <p:cNvSpPr txBox="1">
            <a:spLocks/>
          </p:cNvSpPr>
          <p:nvPr/>
        </p:nvSpPr>
        <p:spPr>
          <a:xfrm>
            <a:off x="690516" y="1253331"/>
            <a:ext cx="10515600" cy="4351338"/>
          </a:xfrm>
          <a:prstGeom prst="rect">
            <a:avLst/>
          </a:prstGeom>
        </p:spPr>
        <p:txBody>
          <a:bodyPr vert="horz" lIns="91440" tIns="45720" rIns="91440" bIns="45720" rtlCol="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Aft>
                <a:spcPts val="600"/>
              </a:spcAft>
            </a:pP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KURULUŞ YILI: </a:t>
            </a:r>
            <a:r>
              <a:rPr lang="en-US" sz="1600" dirty="0">
                <a:latin typeface="+mn-lt"/>
                <a:ea typeface="+mn-ea"/>
                <a:cs typeface="+mn-cs"/>
              </a:rPr>
              <a:t>1996</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KADROMUZ:</a:t>
            </a:r>
            <a:r>
              <a:rPr lang="en-US" sz="1600" dirty="0">
                <a:latin typeface="+mn-lt"/>
                <a:ea typeface="+mn-ea"/>
                <a:cs typeface="+mn-cs"/>
              </a:rPr>
              <a:t> </a:t>
            </a:r>
            <a:r>
              <a:rPr lang="tr-TR" sz="1600" dirty="0">
                <a:latin typeface="+mn-lt"/>
                <a:ea typeface="+mn-ea"/>
                <a:cs typeface="+mn-cs"/>
              </a:rPr>
              <a:t>50</a:t>
            </a:r>
            <a:r>
              <a:rPr lang="en-US" sz="1600" dirty="0">
                <a:latin typeface="+mn-lt"/>
                <a:ea typeface="+mn-ea"/>
                <a:cs typeface="+mn-cs"/>
              </a:rPr>
              <a:t> KİŞİ</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MERKEZ</a:t>
            </a:r>
            <a:r>
              <a:rPr lang="tr-TR" sz="1600" b="1" dirty="0">
                <a:latin typeface="+mn-lt"/>
                <a:ea typeface="+mn-ea"/>
                <a:cs typeface="+mn-cs"/>
              </a:rPr>
              <a:t>İMİZ</a:t>
            </a:r>
            <a:r>
              <a:rPr lang="en-US" sz="1600" b="1" dirty="0">
                <a:latin typeface="+mn-lt"/>
                <a:ea typeface="+mn-ea"/>
                <a:cs typeface="+mn-cs"/>
              </a:rPr>
              <a:t>:</a:t>
            </a:r>
            <a:r>
              <a:rPr lang="en-US" sz="1600" dirty="0">
                <a:latin typeface="+mn-lt"/>
                <a:ea typeface="+mn-ea"/>
                <a:cs typeface="+mn-cs"/>
              </a:rPr>
              <a:t> ALTUNİZADE</a:t>
            </a:r>
            <a:r>
              <a:rPr lang="en-US" sz="1600" b="1" dirty="0">
                <a:latin typeface="+mn-lt"/>
                <a:ea typeface="+mn-ea"/>
                <a:cs typeface="+mn-cs"/>
              </a:rPr>
              <a:t> </a:t>
            </a:r>
            <a:br>
              <a:rPr lang="en-US" sz="1600" b="1"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ŞUBE</a:t>
            </a:r>
            <a:r>
              <a:rPr lang="tr-TR" sz="1600" b="1" dirty="0">
                <a:latin typeface="+mn-lt"/>
                <a:ea typeface="+mn-ea"/>
                <a:cs typeface="+mn-cs"/>
              </a:rPr>
              <a:t>LERİMİZ</a:t>
            </a:r>
            <a:r>
              <a:rPr lang="en-US" sz="1600" b="1" dirty="0">
                <a:latin typeface="+mn-lt"/>
                <a:ea typeface="+mn-ea"/>
                <a:cs typeface="+mn-cs"/>
              </a:rPr>
              <a:t>: </a:t>
            </a:r>
            <a:r>
              <a:rPr lang="en-US" sz="1600" dirty="0">
                <a:latin typeface="+mn-lt"/>
                <a:ea typeface="+mn-ea"/>
                <a:cs typeface="+mn-cs"/>
              </a:rPr>
              <a:t>DOLAPDERE, TAKSİM, KOZYATAĞI, FATİH, BAFRA(SAMSUN)</a:t>
            </a:r>
            <a:r>
              <a:rPr lang="tr-TR" sz="1600" dirty="0">
                <a:latin typeface="+mn-lt"/>
                <a:ea typeface="+mn-ea"/>
                <a:cs typeface="+mn-cs"/>
              </a:rPr>
              <a:t>, İZMİR, ÇANAKKALE, ANKARA, KARTAL LASKA, BEYLİKDÜZÜ, AKSARAY, KASTAMONU, İRAN, ORDU (PERŞEMBE)</a:t>
            </a:r>
            <a:endParaRPr lang="en-US" sz="1600" dirty="0">
              <a:latin typeface="+mn-lt"/>
              <a:ea typeface="+mn-ea"/>
              <a:cs typeface="+mn-cs"/>
            </a:endParaRPr>
          </a:p>
          <a:p>
            <a:pPr>
              <a:spcAft>
                <a:spcPts val="600"/>
              </a:spcAft>
            </a:pP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İŞ ORTAĞI SAYISI: </a:t>
            </a:r>
            <a:r>
              <a:rPr lang="tr-TR" sz="1600" dirty="0">
                <a:latin typeface="+mn-lt"/>
                <a:ea typeface="+mn-ea"/>
                <a:cs typeface="+mn-cs"/>
              </a:rPr>
              <a:t>YABANCI D</a:t>
            </a:r>
            <a:r>
              <a:rPr lang="en-US" sz="1600" dirty="0">
                <a:latin typeface="+mn-lt"/>
                <a:ea typeface="+mn-ea"/>
                <a:cs typeface="+mn-cs"/>
              </a:rPr>
              <a:t>ANIŞMANLIK</a:t>
            </a:r>
            <a:r>
              <a:rPr lang="tr-TR" sz="1600" dirty="0">
                <a:latin typeface="+mn-lt"/>
                <a:ea typeface="+mn-ea"/>
                <a:cs typeface="+mn-cs"/>
              </a:rPr>
              <a:t> FİRMALARI, SEYAHAT VE TURİZM FİRMALARI,</a:t>
            </a:r>
            <a:r>
              <a:rPr lang="en-US" sz="1600" dirty="0">
                <a:latin typeface="+mn-lt"/>
                <a:ea typeface="+mn-ea"/>
                <a:cs typeface="+mn-cs"/>
              </a:rPr>
              <a:t> </a:t>
            </a:r>
            <a:r>
              <a:rPr lang="tr-TR" sz="1600" dirty="0">
                <a:latin typeface="+mn-lt"/>
                <a:ea typeface="+mn-ea"/>
                <a:cs typeface="+mn-cs"/>
              </a:rPr>
              <a:t>SENDİKALAR, KAMU KURUM VE KURULUŞLARI</a:t>
            </a: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b="1" dirty="0">
                <a:latin typeface="+mn-lt"/>
                <a:ea typeface="+mn-ea"/>
                <a:cs typeface="+mn-cs"/>
              </a:rPr>
              <a:t>ÇALIŞILAN SİGORTA ŞİRKETİ SAYISI: </a:t>
            </a:r>
            <a:r>
              <a:rPr lang="en-US" sz="1600" dirty="0">
                <a:latin typeface="+mn-lt"/>
                <a:ea typeface="+mn-ea"/>
                <a:cs typeface="+mn-cs"/>
              </a:rPr>
              <a:t>2</a:t>
            </a:r>
            <a:r>
              <a:rPr lang="tr-TR" sz="1600" dirty="0">
                <a:latin typeface="+mn-lt"/>
                <a:ea typeface="+mn-ea"/>
                <a:cs typeface="+mn-cs"/>
              </a:rPr>
              <a:t>7</a:t>
            </a: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err="1">
                <a:latin typeface="+mn-lt"/>
                <a:ea typeface="+mn-ea"/>
                <a:cs typeface="+mn-cs"/>
              </a:rPr>
              <a:t>Şirketimizle</a:t>
            </a:r>
            <a:r>
              <a:rPr lang="en-US" sz="1600" dirty="0">
                <a:latin typeface="+mn-lt"/>
                <a:ea typeface="+mn-ea"/>
                <a:cs typeface="+mn-cs"/>
              </a:rPr>
              <a:t> </a:t>
            </a:r>
            <a:r>
              <a:rPr lang="en-US" sz="1600" dirty="0" err="1">
                <a:latin typeface="+mn-lt"/>
                <a:ea typeface="+mn-ea"/>
                <a:cs typeface="+mn-cs"/>
              </a:rPr>
              <a:t>ilgili</a:t>
            </a:r>
            <a:r>
              <a:rPr lang="en-US" sz="1600" dirty="0">
                <a:latin typeface="+mn-lt"/>
                <a:ea typeface="+mn-ea"/>
                <a:cs typeface="+mn-cs"/>
              </a:rPr>
              <a:t> </a:t>
            </a:r>
            <a:r>
              <a:rPr lang="en-US" sz="1600" dirty="0" err="1">
                <a:latin typeface="+mn-lt"/>
                <a:ea typeface="+mn-ea"/>
                <a:cs typeface="+mn-cs"/>
              </a:rPr>
              <a:t>tüm</a:t>
            </a:r>
            <a:r>
              <a:rPr lang="en-US" sz="1600" dirty="0">
                <a:latin typeface="+mn-lt"/>
                <a:ea typeface="+mn-ea"/>
                <a:cs typeface="+mn-cs"/>
              </a:rPr>
              <a:t> </a:t>
            </a:r>
            <a:r>
              <a:rPr lang="en-US" sz="1600" dirty="0" err="1">
                <a:latin typeface="+mn-lt"/>
                <a:ea typeface="+mn-ea"/>
                <a:cs typeface="+mn-cs"/>
              </a:rPr>
              <a:t>detaylara</a:t>
            </a:r>
            <a:r>
              <a:rPr lang="en-US" sz="1600" dirty="0">
                <a:latin typeface="+mn-lt"/>
                <a:ea typeface="+mn-ea"/>
                <a:cs typeface="+mn-cs"/>
              </a:rPr>
              <a:t> </a:t>
            </a:r>
            <a:r>
              <a:rPr lang="en-US" sz="1600" b="1" dirty="0">
                <a:latin typeface="+mn-lt"/>
                <a:ea typeface="+mn-ea"/>
                <a:cs typeface="+mn-cs"/>
              </a:rPr>
              <a:t>www.nurersigorta.com</a:t>
            </a:r>
            <a:r>
              <a:rPr lang="en-US" sz="1600" dirty="0">
                <a:latin typeface="+mn-lt"/>
                <a:ea typeface="+mn-ea"/>
                <a:cs typeface="+mn-cs"/>
              </a:rPr>
              <a:t> </a:t>
            </a:r>
            <a:r>
              <a:rPr lang="en-US" sz="1600" dirty="0" err="1">
                <a:latin typeface="+mn-lt"/>
                <a:ea typeface="+mn-ea"/>
                <a:cs typeface="+mn-cs"/>
              </a:rPr>
              <a:t>adresinden</a:t>
            </a:r>
            <a:r>
              <a:rPr lang="en-US" sz="1600" dirty="0">
                <a:latin typeface="+mn-lt"/>
                <a:ea typeface="+mn-ea"/>
                <a:cs typeface="+mn-cs"/>
              </a:rPr>
              <a:t> </a:t>
            </a:r>
            <a:r>
              <a:rPr lang="en-US" sz="1600" dirty="0" err="1">
                <a:latin typeface="+mn-lt"/>
                <a:ea typeface="+mn-ea"/>
                <a:cs typeface="+mn-cs"/>
              </a:rPr>
              <a:t>ulaşabilirsiniz</a:t>
            </a:r>
            <a:r>
              <a:rPr lang="en-US" sz="1600" dirty="0">
                <a:latin typeface="+mn-lt"/>
                <a:ea typeface="+mn-ea"/>
                <a:cs typeface="+mn-cs"/>
              </a:rPr>
              <a:t>.</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r>
              <a:rPr lang="en-US" sz="1600" dirty="0">
                <a:latin typeface="+mn-lt"/>
                <a:ea typeface="+mn-ea"/>
                <a:cs typeface="+mn-cs"/>
              </a:rPr>
              <a:t/>
            </a:r>
            <a:br>
              <a:rPr lang="en-US" sz="1600" dirty="0">
                <a:latin typeface="+mn-lt"/>
                <a:ea typeface="+mn-ea"/>
                <a:cs typeface="+mn-cs"/>
              </a:rPr>
            </a:br>
            <a:endParaRPr lang="en-US" sz="1600" dirty="0">
              <a:latin typeface="+mn-lt"/>
              <a:ea typeface="+mn-ea"/>
              <a:cs typeface="+mn-cs"/>
            </a:endParaRPr>
          </a:p>
        </p:txBody>
      </p:sp>
      <p:pic>
        <p:nvPicPr>
          <p:cNvPr id="2" name="Resim 1" descr="metin içeren bir resim&#10;&#10;Açıklama otomatik olarak oluşturuldu">
            <a:extLst>
              <a:ext uri="{FF2B5EF4-FFF2-40B4-BE49-F238E27FC236}">
                <a16:creationId xmlns="" xmlns:a16="http://schemas.microsoft.com/office/drawing/2014/main" id="{2BDF148B-4F95-4825-B920-0C3DBAAFC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19284" y="6249880"/>
            <a:ext cx="1159064" cy="510210"/>
          </a:xfrm>
          <a:prstGeom prst="rect">
            <a:avLst/>
          </a:prstGeom>
        </p:spPr>
      </p:pic>
    </p:spTree>
    <p:extLst>
      <p:ext uri="{BB962C8B-B14F-4D97-AF65-F5344CB8AC3E}">
        <p14:creationId xmlns:p14="http://schemas.microsoft.com/office/powerpoint/2010/main" val="3075476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Dikdörtgen 7">
            <a:extLst>
              <a:ext uri="{FF2B5EF4-FFF2-40B4-BE49-F238E27FC236}">
                <a16:creationId xmlns="" xmlns:a16="http://schemas.microsoft.com/office/drawing/2014/main" id="{9103241B-05D5-4E59-894F-907901817A78}"/>
              </a:ext>
            </a:extLst>
          </p:cNvPr>
          <p:cNvSpPr/>
          <p:nvPr/>
        </p:nvSpPr>
        <p:spPr>
          <a:xfrm>
            <a:off x="336113" y="362210"/>
            <a:ext cx="3997890" cy="613775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3" name="Dikdörtgen 2">
            <a:extLst>
              <a:ext uri="{FF2B5EF4-FFF2-40B4-BE49-F238E27FC236}">
                <a16:creationId xmlns="" xmlns:a16="http://schemas.microsoft.com/office/drawing/2014/main" id="{7DF27902-2A49-4A78-B90C-97E93C9E364A}"/>
              </a:ext>
            </a:extLst>
          </p:cNvPr>
          <p:cNvSpPr/>
          <p:nvPr/>
        </p:nvSpPr>
        <p:spPr>
          <a:xfrm>
            <a:off x="252608" y="268265"/>
            <a:ext cx="4154464" cy="634651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 name="Başlık 1">
            <a:extLst>
              <a:ext uri="{FF2B5EF4-FFF2-40B4-BE49-F238E27FC236}">
                <a16:creationId xmlns="" xmlns:a16="http://schemas.microsoft.com/office/drawing/2014/main" id="{E97FF8A7-0F0E-4319-9A43-DE15A5B05C91}"/>
              </a:ext>
            </a:extLst>
          </p:cNvPr>
          <p:cNvSpPr>
            <a:spLocks noGrp="1"/>
          </p:cNvSpPr>
          <p:nvPr>
            <p:ph type="title"/>
          </p:nvPr>
        </p:nvSpPr>
        <p:spPr>
          <a:xfrm>
            <a:off x="708490" y="2435478"/>
            <a:ext cx="3254258" cy="1987653"/>
          </a:xfrm>
          <a:noFill/>
        </p:spPr>
        <p:txBody>
          <a:bodyPr vert="horz" lIns="91440" tIns="45720" rIns="91440" bIns="45720" rtlCol="0" anchor="b">
            <a:normAutofit/>
          </a:bodyPr>
          <a:lstStyle/>
          <a:p>
            <a:r>
              <a:rPr lang="en-US" b="1" dirty="0">
                <a:solidFill>
                  <a:srgbClr val="4472C4"/>
                </a:solidFill>
              </a:rPr>
              <a:t>ÇALIŞTIĞIMIZ SİGORTA ŞİRKETLERİ</a:t>
            </a:r>
          </a:p>
        </p:txBody>
      </p:sp>
      <p:sp>
        <p:nvSpPr>
          <p:cNvPr id="15" name="Rectangle 17">
            <a:extLst>
              <a:ext uri="{FF2B5EF4-FFF2-40B4-BE49-F238E27FC236}">
                <a16:creationId xmlns="" xmlns:a16="http://schemas.microsoft.com/office/drawing/2014/main" id="{71FC7D98-7B8B-402A-90FC-F027482F214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4625926" y="0"/>
            <a:ext cx="756607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28">
            <a:extLst>
              <a:ext uri="{FF2B5EF4-FFF2-40B4-BE49-F238E27FC236}">
                <a16:creationId xmlns="" xmlns:a16="http://schemas.microsoft.com/office/drawing/2014/main" id="{AD7356EA-285B-4E5D-8FEC-104659A4FD2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5275903" y="640091"/>
            <a:ext cx="6266120" cy="5577818"/>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Resim 9">
            <a:extLst>
              <a:ext uri="{FF2B5EF4-FFF2-40B4-BE49-F238E27FC236}">
                <a16:creationId xmlns="" xmlns:a16="http://schemas.microsoft.com/office/drawing/2014/main" id="{56B976F7-501C-465E-AB3C-C663786FB232}"/>
              </a:ext>
            </a:extLst>
          </p:cNvPr>
          <p:cNvPicPr>
            <a:picLocks noChangeAspect="1"/>
          </p:cNvPicPr>
          <p:nvPr/>
        </p:nvPicPr>
        <p:blipFill>
          <a:blip r:embed="rId2"/>
          <a:stretch>
            <a:fillRect/>
          </a:stretch>
        </p:blipFill>
        <p:spPr>
          <a:xfrm>
            <a:off x="5277633" y="637784"/>
            <a:ext cx="6281802" cy="5582432"/>
          </a:xfrm>
          <a:prstGeom prst="rect">
            <a:avLst/>
          </a:prstGeom>
        </p:spPr>
      </p:pic>
    </p:spTree>
    <p:extLst>
      <p:ext uri="{BB962C8B-B14F-4D97-AF65-F5344CB8AC3E}">
        <p14:creationId xmlns:p14="http://schemas.microsoft.com/office/powerpoint/2010/main" val="1698102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3990B78-7919-463F-8DC8-68EAAF32B1D8}"/>
              </a:ext>
            </a:extLst>
          </p:cNvPr>
          <p:cNvSpPr>
            <a:spLocks noGrp="1"/>
          </p:cNvSpPr>
          <p:nvPr>
            <p:ph type="title"/>
          </p:nvPr>
        </p:nvSpPr>
        <p:spPr>
          <a:xfrm>
            <a:off x="621791" y="1161288"/>
            <a:ext cx="3181583" cy="4526280"/>
          </a:xfrm>
        </p:spPr>
        <p:txBody>
          <a:bodyPr vert="horz" lIns="91440" tIns="45720" rIns="91440" bIns="45720" rtlCol="0">
            <a:normAutofit/>
          </a:bodyPr>
          <a:lstStyle/>
          <a:p>
            <a:r>
              <a:rPr lang="en-US" sz="4000" b="1" kern="1200" dirty="0">
                <a:solidFill>
                  <a:srgbClr val="002060"/>
                </a:solidFill>
                <a:latin typeface="+mj-lt"/>
                <a:ea typeface="+mj-ea"/>
                <a:cs typeface="+mj-cs"/>
              </a:rPr>
              <a:t>ÇALIŞTIĞIMIZ BRANŞLAR</a:t>
            </a:r>
            <a:endParaRPr lang="tr-TR" sz="4000" dirty="0">
              <a:solidFill>
                <a:srgbClr val="002060"/>
              </a:solidFill>
              <a:cs typeface="Calibri Light"/>
            </a:endParaRPr>
          </a:p>
        </p:txBody>
      </p:sp>
      <p:sp>
        <p:nvSpPr>
          <p:cNvPr id="3" name="İçerik Yer Tutucusu 2">
            <a:extLst>
              <a:ext uri="{FF2B5EF4-FFF2-40B4-BE49-F238E27FC236}">
                <a16:creationId xmlns="" xmlns:a16="http://schemas.microsoft.com/office/drawing/2014/main" id="{43B321B2-8135-4198-A165-81404AB3A531}"/>
              </a:ext>
            </a:extLst>
          </p:cNvPr>
          <p:cNvSpPr>
            <a:spLocks noGrp="1"/>
          </p:cNvSpPr>
          <p:nvPr>
            <p:ph idx="1"/>
          </p:nvPr>
        </p:nvSpPr>
        <p:spPr>
          <a:xfrm>
            <a:off x="5680941" y="1545020"/>
            <a:ext cx="5916603" cy="4707243"/>
          </a:xfrm>
        </p:spPr>
        <p:txBody>
          <a:bodyPr anchor="ctr">
            <a:noAutofit/>
          </a:bodyPr>
          <a:lstStyle/>
          <a:p>
            <a:r>
              <a:rPr lang="tr-TR" sz="1400" b="1" dirty="0">
                <a:ea typeface="+mn-lt"/>
                <a:cs typeface="+mn-lt"/>
              </a:rPr>
              <a:t>TRAFİK SİGORTASI	</a:t>
            </a:r>
            <a:endParaRPr lang="tr-TR" sz="1400" b="1" dirty="0"/>
          </a:p>
          <a:p>
            <a:r>
              <a:rPr lang="tr-TR" sz="1400" b="1" dirty="0">
                <a:ea typeface="+mn-lt"/>
                <a:cs typeface="+mn-lt"/>
              </a:rPr>
              <a:t>KASKO </a:t>
            </a:r>
          </a:p>
          <a:p>
            <a:r>
              <a:rPr lang="tr-TR" sz="1400" b="1" dirty="0">
                <a:ea typeface="+mn-lt"/>
                <a:cs typeface="+mn-lt"/>
              </a:rPr>
              <a:t>DASK</a:t>
            </a:r>
          </a:p>
          <a:p>
            <a:r>
              <a:rPr lang="tr-TR" sz="1400" b="1" dirty="0">
                <a:ea typeface="+mn-lt"/>
                <a:cs typeface="+mn-lt"/>
              </a:rPr>
              <a:t>KONUT SİGORTASI</a:t>
            </a:r>
          </a:p>
          <a:p>
            <a:r>
              <a:rPr lang="tr-TR" sz="1400" b="1" dirty="0">
                <a:ea typeface="+mn-lt"/>
                <a:cs typeface="+mn-lt"/>
              </a:rPr>
              <a:t>İŞYERİ SİGORTASI</a:t>
            </a:r>
          </a:p>
          <a:p>
            <a:r>
              <a:rPr lang="tr-TR" sz="1400" b="1" dirty="0">
                <a:ea typeface="+mn-lt"/>
                <a:cs typeface="+mn-lt"/>
              </a:rPr>
              <a:t>NAKLİYAT SİGORTASI</a:t>
            </a:r>
          </a:p>
          <a:p>
            <a:r>
              <a:rPr lang="tr-TR" sz="1400" b="1" dirty="0">
                <a:ea typeface="+mn-lt"/>
                <a:cs typeface="+mn-lt"/>
              </a:rPr>
              <a:t>YABANCI SAĞLIK SİGORTASI</a:t>
            </a:r>
          </a:p>
          <a:p>
            <a:r>
              <a:rPr lang="tr-TR" sz="1400" b="1" dirty="0">
                <a:ea typeface="+mn-lt"/>
                <a:cs typeface="+mn-lt"/>
              </a:rPr>
              <a:t>SEYAHAT SAĞLIK SİGORTASI</a:t>
            </a:r>
          </a:p>
          <a:p>
            <a:r>
              <a:rPr lang="tr-TR" sz="1400" b="1" dirty="0">
                <a:ea typeface="+mn-lt"/>
                <a:cs typeface="+mn-lt"/>
              </a:rPr>
              <a:t> HAYAT SİGORTASI</a:t>
            </a:r>
          </a:p>
          <a:p>
            <a:pPr marL="285750" indent="-285750"/>
            <a:r>
              <a:rPr lang="tr-TR" sz="1400" b="1" dirty="0">
                <a:ea typeface="+mn-lt"/>
                <a:cs typeface="+mn-lt"/>
              </a:rPr>
              <a:t>BİREYSEL EMEKLİLİK</a:t>
            </a:r>
          </a:p>
          <a:p>
            <a:pPr marL="285750" indent="-285750"/>
            <a:r>
              <a:rPr lang="tr-TR" sz="1400" b="1" dirty="0">
                <a:ea typeface="+mn-lt"/>
                <a:cs typeface="+mn-lt"/>
              </a:rPr>
              <a:t>MESLEKİ SORUMLULUK SİGORTALARI</a:t>
            </a:r>
          </a:p>
          <a:p>
            <a:pPr marL="285750" indent="-285750"/>
            <a:r>
              <a:rPr lang="tr-TR" sz="1400" b="1" dirty="0">
                <a:ea typeface="+mn-lt"/>
                <a:cs typeface="+mn-lt"/>
              </a:rPr>
              <a:t>ALL RİSK VE MONTAJ SİGORTASI</a:t>
            </a:r>
          </a:p>
          <a:p>
            <a:pPr marL="285750" indent="-285750"/>
            <a:r>
              <a:rPr lang="tr-TR" sz="1400" b="1" dirty="0">
                <a:ea typeface="+mn-lt"/>
                <a:cs typeface="+mn-lt"/>
              </a:rPr>
              <a:t>MALİ SORUMLULUK SİGORTALARI</a:t>
            </a:r>
          </a:p>
          <a:p>
            <a:pPr marL="285750" indent="-285750"/>
            <a:r>
              <a:rPr lang="tr-TR" sz="1400" b="1" dirty="0">
                <a:ea typeface="+mn-lt"/>
                <a:cs typeface="+mn-lt"/>
              </a:rPr>
              <a:t>DENİZCİLİK SİGORTASI</a:t>
            </a:r>
          </a:p>
          <a:p>
            <a:pPr marL="285750" indent="-285750"/>
            <a:r>
              <a:rPr lang="tr-TR" sz="1400" b="1" dirty="0">
                <a:ea typeface="+mn-lt"/>
                <a:cs typeface="+mn-lt"/>
              </a:rPr>
              <a:t>ÜRÜN SORUMLULUK SİGORTA</a:t>
            </a:r>
          </a:p>
          <a:p>
            <a:pPr marL="285750" indent="-285750"/>
            <a:r>
              <a:rPr lang="tr-TR" sz="1400" b="1" dirty="0">
                <a:ea typeface="+mn-lt"/>
                <a:cs typeface="+mn-lt"/>
              </a:rPr>
              <a:t>SPORCU SİGORTASI</a:t>
            </a:r>
          </a:p>
          <a:p>
            <a:pPr marL="285750" indent="-285750"/>
            <a:r>
              <a:rPr lang="tr-TR" sz="1400" b="1" dirty="0">
                <a:ea typeface="+mn-lt"/>
                <a:cs typeface="+mn-lt"/>
              </a:rPr>
              <a:t>İKİ CAN HAMİLELİK SİGORTASI</a:t>
            </a:r>
          </a:p>
          <a:p>
            <a:pPr marL="285750" indent="-285750"/>
            <a:r>
              <a:rPr lang="tr-TR" sz="1400" b="1" dirty="0">
                <a:ea typeface="+mn-lt"/>
                <a:cs typeface="+mn-lt"/>
              </a:rPr>
              <a:t>SAĞLIK TURİZMİ KOMPLİKASYON GÜVENCE SİGORTASI</a:t>
            </a:r>
          </a:p>
          <a:p>
            <a:pPr marL="285750" indent="-285750"/>
            <a:r>
              <a:rPr lang="tr-TR" sz="1400" b="1" dirty="0">
                <a:ea typeface="+mn-lt"/>
                <a:cs typeface="+mn-lt"/>
              </a:rPr>
              <a:t>TAMAMLAYICI SAĞLIK SİGORTASI</a:t>
            </a:r>
          </a:p>
          <a:p>
            <a:pPr marL="285750" indent="-285750"/>
            <a:endParaRPr lang="tr-TR" sz="1400" b="1" dirty="0">
              <a:ea typeface="+mn-lt"/>
              <a:cs typeface="+mn-lt"/>
            </a:endParaRPr>
          </a:p>
          <a:p>
            <a:pPr marL="285750" indent="-285750"/>
            <a:endParaRPr lang="tr-TR" sz="1400" b="1" dirty="0">
              <a:ea typeface="+mn-lt"/>
              <a:cs typeface="+mn-lt"/>
            </a:endParaRPr>
          </a:p>
          <a:p>
            <a:endParaRPr lang="tr-TR" sz="1400" b="1" dirty="0">
              <a:ea typeface="+mn-lt"/>
              <a:cs typeface="+mn-lt"/>
            </a:endParaRPr>
          </a:p>
          <a:p>
            <a:pPr marL="285750" indent="-285750">
              <a:spcBef>
                <a:spcPts val="0"/>
              </a:spcBef>
              <a:spcAft>
                <a:spcPts val="800"/>
              </a:spcAft>
              <a:buFont typeface="Arial,Sans-Serif" panose="020B0604020202020204" pitchFamily="34" charset="0"/>
            </a:pPr>
            <a:endParaRPr lang="tr-TR" sz="1400" b="1" dirty="0">
              <a:ea typeface="+mn-lt"/>
              <a:cs typeface="+mn-lt"/>
            </a:endParaRPr>
          </a:p>
        </p:txBody>
      </p:sp>
      <p:sp>
        <p:nvSpPr>
          <p:cNvPr id="4" name="Dikdörtgen 3">
            <a:extLst>
              <a:ext uri="{FF2B5EF4-FFF2-40B4-BE49-F238E27FC236}">
                <a16:creationId xmlns="" xmlns:a16="http://schemas.microsoft.com/office/drawing/2014/main" id="{CB0F7325-B711-49C7-8084-4E7A43B39300}"/>
              </a:ext>
            </a:extLst>
          </p:cNvPr>
          <p:cNvSpPr/>
          <p:nvPr/>
        </p:nvSpPr>
        <p:spPr>
          <a:xfrm>
            <a:off x="5194300" y="4037013"/>
            <a:ext cx="6470650" cy="2293938"/>
          </a:xfrm>
          <a:prstGeom prst="rect">
            <a:avLst/>
          </a:prstGeom>
        </p:spPr>
        <p:txBody>
          <a:bodyPr wrap="square" lIns="91440" tIns="45720" rIns="91440" bIns="45720" anchor="t">
            <a:normAutofit/>
          </a:bodyPr>
          <a:lstStyle/>
          <a:p>
            <a:pPr>
              <a:lnSpc>
                <a:spcPct val="90000"/>
              </a:lnSpc>
              <a:spcAft>
                <a:spcPts val="800"/>
              </a:spcAft>
            </a:pPr>
            <a:endParaRPr lang="tr-TR" sz="20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6" name="Resim 5" descr="metin içeren bir resim&#10;&#10;Açıklama otomatik olarak oluşturuldu">
            <a:extLst>
              <a:ext uri="{FF2B5EF4-FFF2-40B4-BE49-F238E27FC236}">
                <a16:creationId xmlns="" xmlns:a16="http://schemas.microsoft.com/office/drawing/2014/main" id="{09E6E1A3-5A5E-4680-A8C6-B3B156DB6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9284" y="6249880"/>
            <a:ext cx="1159064" cy="510210"/>
          </a:xfrm>
          <a:prstGeom prst="rect">
            <a:avLst/>
          </a:prstGeom>
        </p:spPr>
      </p:pic>
    </p:spTree>
    <p:extLst>
      <p:ext uri="{BB962C8B-B14F-4D97-AF65-F5344CB8AC3E}">
        <p14:creationId xmlns:p14="http://schemas.microsoft.com/office/powerpoint/2010/main" val="102034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919335" y="3117337"/>
            <a:ext cx="8728364" cy="623325"/>
          </a:xfrm>
          <a:prstGeom prst="rect">
            <a:avLst/>
          </a:prstGeom>
        </p:spPr>
        <p:txBody>
          <a:bodyPr vert="horz" wrap="square" lIns="0" tIns="7697" rIns="0" bIns="0" rtlCol="0">
            <a:spAutoFit/>
          </a:bodyPr>
          <a:lstStyle/>
          <a:p>
            <a:pPr marL="7697">
              <a:spcBef>
                <a:spcPts val="61"/>
              </a:spcBef>
            </a:pPr>
            <a:r>
              <a:rPr sz="4000" b="1" spc="194" dirty="0">
                <a:solidFill>
                  <a:srgbClr val="002060"/>
                </a:solidFill>
                <a:latin typeface="Trebuchet MS"/>
                <a:cs typeface="Trebuchet MS"/>
              </a:rPr>
              <a:t>TAMAMLAYICI</a:t>
            </a:r>
            <a:r>
              <a:rPr sz="4000" b="1" spc="142" dirty="0">
                <a:solidFill>
                  <a:srgbClr val="002060"/>
                </a:solidFill>
                <a:latin typeface="Trebuchet MS"/>
                <a:cs typeface="Trebuchet MS"/>
              </a:rPr>
              <a:t> </a:t>
            </a:r>
            <a:r>
              <a:rPr sz="4000" b="1" spc="224" dirty="0">
                <a:solidFill>
                  <a:srgbClr val="002060"/>
                </a:solidFill>
                <a:latin typeface="Trebuchet MS"/>
                <a:cs typeface="Trebuchet MS"/>
              </a:rPr>
              <a:t>SAĞ</a:t>
            </a:r>
            <a:r>
              <a:rPr sz="4000" b="1" spc="191" dirty="0">
                <a:solidFill>
                  <a:srgbClr val="002060"/>
                </a:solidFill>
                <a:latin typeface="Trebuchet MS"/>
                <a:cs typeface="Trebuchet MS"/>
              </a:rPr>
              <a:t>LIK</a:t>
            </a:r>
            <a:r>
              <a:rPr sz="4000" b="1" spc="-300" dirty="0">
                <a:solidFill>
                  <a:srgbClr val="002060"/>
                </a:solidFill>
                <a:latin typeface="Trebuchet MS"/>
                <a:cs typeface="Trebuchet MS"/>
              </a:rPr>
              <a:t> </a:t>
            </a:r>
            <a:r>
              <a:rPr sz="4000" b="1" spc="245" dirty="0">
                <a:solidFill>
                  <a:srgbClr val="002060"/>
                </a:solidFill>
                <a:latin typeface="Trebuchet MS"/>
                <a:cs typeface="Trebuchet MS"/>
              </a:rPr>
              <a:t>SİG</a:t>
            </a:r>
            <a:r>
              <a:rPr sz="4000" b="1" spc="203" dirty="0">
                <a:solidFill>
                  <a:srgbClr val="002060"/>
                </a:solidFill>
                <a:latin typeface="Trebuchet MS"/>
                <a:cs typeface="Trebuchet MS"/>
              </a:rPr>
              <a:t>OR</a:t>
            </a:r>
            <a:r>
              <a:rPr sz="4000" b="1" spc="76" dirty="0">
                <a:solidFill>
                  <a:srgbClr val="002060"/>
                </a:solidFill>
                <a:latin typeface="Trebuchet MS"/>
                <a:cs typeface="Trebuchet MS"/>
              </a:rPr>
              <a:t>TAS</a:t>
            </a:r>
            <a:r>
              <a:rPr sz="4000" b="1" spc="-6" dirty="0">
                <a:solidFill>
                  <a:srgbClr val="002060"/>
                </a:solidFill>
                <a:latin typeface="Trebuchet MS"/>
                <a:cs typeface="Trebuchet MS"/>
              </a:rPr>
              <a:t>I</a:t>
            </a:r>
            <a:endParaRPr sz="4000" dirty="0">
              <a:solidFill>
                <a:srgbClr val="002060"/>
              </a:solidFill>
              <a:latin typeface="Trebuchet MS"/>
              <a:cs typeface="Trebuchet MS"/>
            </a:endParaRPr>
          </a:p>
        </p:txBody>
      </p:sp>
      <p:pic>
        <p:nvPicPr>
          <p:cNvPr id="8" name="Resim 7" descr="metin içeren bir resim&#10;&#10;Açıklama otomatik olarak oluşturuldu">
            <a:extLst>
              <a:ext uri="{FF2B5EF4-FFF2-40B4-BE49-F238E27FC236}">
                <a16:creationId xmlns="" xmlns:a16="http://schemas.microsoft.com/office/drawing/2014/main" id="{F3D9F68B-0C99-435F-9C79-5FEA1F21BB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extLst>
      <p:ext uri="{BB962C8B-B14F-4D97-AF65-F5344CB8AC3E}">
        <p14:creationId xmlns:p14="http://schemas.microsoft.com/office/powerpoint/2010/main" val="2866324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adam, kişi, pencere içeren bir resim&#10;&#10;Açıklama otomatik olarak oluşturuldu">
            <a:extLst>
              <a:ext uri="{FF2B5EF4-FFF2-40B4-BE49-F238E27FC236}">
                <a16:creationId xmlns="" xmlns:a16="http://schemas.microsoft.com/office/drawing/2014/main" id="{283F5043-0A1D-41C2-BCA7-1CC8FC617F14}"/>
              </a:ext>
            </a:extLst>
          </p:cNvPr>
          <p:cNvPicPr>
            <a:picLocks noChangeAspect="1"/>
          </p:cNvPicPr>
          <p:nvPr/>
        </p:nvPicPr>
        <p:blipFill rotWithShape="1">
          <a:blip r:embed="rId2" cstate="print">
            <a:alphaModFix amt="35000"/>
            <a:extLst>
              <a:ext uri="{28A0092B-C50C-407E-A947-70E740481C1C}">
                <a14:useLocalDpi xmlns:a14="http://schemas.microsoft.com/office/drawing/2010/main" val="0"/>
              </a:ext>
            </a:extLst>
          </a:blip>
          <a:srcRect t="581" r="23298" b="8510"/>
          <a:stretch/>
        </p:blipFill>
        <p:spPr>
          <a:xfrm>
            <a:off x="3523486" y="0"/>
            <a:ext cx="8668512" cy="6857990"/>
          </a:xfrm>
          <a:prstGeom prst="rect">
            <a:avLst/>
          </a:prstGeom>
        </p:spPr>
      </p:pic>
      <p:sp>
        <p:nvSpPr>
          <p:cNvPr id="2" name="object 2"/>
          <p:cNvSpPr txBox="1">
            <a:spLocks noGrp="1"/>
          </p:cNvSpPr>
          <p:nvPr>
            <p:ph type="title"/>
          </p:nvPr>
        </p:nvSpPr>
        <p:spPr>
          <a:xfrm>
            <a:off x="424815" y="908813"/>
            <a:ext cx="5894098" cy="546608"/>
          </a:xfrm>
          <a:prstGeom prst="rect">
            <a:avLst/>
          </a:prstGeom>
        </p:spPr>
        <p:txBody>
          <a:bodyPr vert="horz" lIns="91440" tIns="45720" rIns="91440" bIns="45720" rtlCol="0" anchor="b">
            <a:noAutofit/>
          </a:bodyPr>
          <a:lstStyle/>
          <a:p>
            <a:pPr marR="12701"/>
            <a:r>
              <a:rPr lang="en-US" sz="3200" b="1" spc="-52" dirty="0" err="1">
                <a:solidFill>
                  <a:srgbClr val="002060"/>
                </a:solidFill>
              </a:rPr>
              <a:t>Tamamlayıcı</a:t>
            </a:r>
            <a:r>
              <a:rPr lang="en-US" sz="3200" b="1" spc="-52" dirty="0">
                <a:solidFill>
                  <a:srgbClr val="002060"/>
                </a:solidFill>
              </a:rPr>
              <a:t> </a:t>
            </a:r>
            <a:r>
              <a:rPr lang="en-US" sz="3200" b="1" spc="-3" dirty="0">
                <a:solidFill>
                  <a:srgbClr val="002060"/>
                </a:solidFill>
              </a:rPr>
              <a:t>Sağlık</a:t>
            </a:r>
            <a:r>
              <a:rPr lang="en-US" sz="3200" b="1" spc="-39" dirty="0">
                <a:solidFill>
                  <a:srgbClr val="002060"/>
                </a:solidFill>
              </a:rPr>
              <a:t> </a:t>
            </a:r>
            <a:r>
              <a:rPr lang="en-US" sz="3200" b="1" spc="-9" dirty="0" err="1">
                <a:solidFill>
                  <a:srgbClr val="002060"/>
                </a:solidFill>
              </a:rPr>
              <a:t>Sigortası</a:t>
            </a:r>
            <a:r>
              <a:rPr lang="tr-TR" sz="3200" b="1" spc="-9" dirty="0">
                <a:solidFill>
                  <a:srgbClr val="002060"/>
                </a:solidFill>
              </a:rPr>
              <a:t> N</a:t>
            </a:r>
            <a:r>
              <a:rPr lang="en-US" sz="3200" b="1" spc="-3" dirty="0" err="1">
                <a:solidFill>
                  <a:srgbClr val="002060"/>
                </a:solidFill>
                <a:uFill>
                  <a:solidFill>
                    <a:srgbClr val="001F5F"/>
                  </a:solidFill>
                </a:uFill>
              </a:rPr>
              <a:t>edir</a:t>
            </a:r>
            <a:r>
              <a:rPr lang="tr-TR" sz="3200" b="1" spc="-3" dirty="0">
                <a:solidFill>
                  <a:srgbClr val="002060"/>
                </a:solidFill>
                <a:uFill>
                  <a:solidFill>
                    <a:srgbClr val="001F5F"/>
                  </a:solidFill>
                </a:uFill>
              </a:rPr>
              <a:t>?</a:t>
            </a:r>
            <a:endParaRPr lang="en-US" sz="3200" b="1" dirty="0">
              <a:solidFill>
                <a:srgbClr val="002060"/>
              </a:solidFill>
            </a:endParaRPr>
          </a:p>
        </p:txBody>
      </p:sp>
      <p:sp>
        <p:nvSpPr>
          <p:cNvPr id="3" name="object 3"/>
          <p:cNvSpPr txBox="1"/>
          <p:nvPr/>
        </p:nvSpPr>
        <p:spPr>
          <a:xfrm>
            <a:off x="371094" y="2718054"/>
            <a:ext cx="9018566" cy="3207258"/>
          </a:xfrm>
          <a:prstGeom prst="rect">
            <a:avLst/>
          </a:prstGeom>
        </p:spPr>
        <p:txBody>
          <a:bodyPr vert="horz" lIns="91440" tIns="45720" rIns="91440" bIns="45720" rtlCol="0" anchor="t">
            <a:normAutofit/>
          </a:bodyPr>
          <a:lstStyle/>
          <a:p>
            <a:pPr marL="7697" marR="280573" indent="-228600">
              <a:lnSpc>
                <a:spcPct val="90000"/>
              </a:lnSpc>
              <a:spcBef>
                <a:spcPts val="76"/>
              </a:spcBef>
              <a:buClr>
                <a:srgbClr val="C00000"/>
              </a:buClr>
              <a:buSzPct val="150000"/>
              <a:buFont typeface="Arial" panose="020B0604020202020204" pitchFamily="34" charset="0"/>
              <a:buChar char="•"/>
            </a:pPr>
            <a:r>
              <a:rPr lang="en-US" sz="2000" dirty="0" err="1"/>
              <a:t>Tamamlayıcı</a:t>
            </a:r>
            <a:r>
              <a:rPr lang="tr-TR" sz="2000" dirty="0"/>
              <a:t> </a:t>
            </a:r>
            <a:r>
              <a:rPr lang="en-US" sz="2000" dirty="0"/>
              <a:t>Sağlık</a:t>
            </a:r>
            <a:r>
              <a:rPr lang="tr-TR" sz="2000" dirty="0"/>
              <a:t> </a:t>
            </a:r>
            <a:r>
              <a:rPr lang="en-US" sz="2000" spc="-150" dirty="0"/>
              <a:t>S</a:t>
            </a:r>
            <a:r>
              <a:rPr lang="tr-TR" sz="2000" spc="-150" dirty="0"/>
              <a:t>i</a:t>
            </a:r>
            <a:r>
              <a:rPr lang="en-US" sz="2000" spc="-150" dirty="0" err="1"/>
              <a:t>gortası</a:t>
            </a:r>
            <a:r>
              <a:rPr lang="en-US" sz="2000" spc="-150" dirty="0"/>
              <a:t> </a:t>
            </a:r>
            <a:r>
              <a:rPr lang="tr-TR" sz="2000" dirty="0"/>
              <a:t>; </a:t>
            </a:r>
            <a:r>
              <a:rPr lang="en-US" sz="2000" dirty="0"/>
              <a:t>SGK </a:t>
            </a:r>
            <a:r>
              <a:rPr lang="en-US" sz="2000" dirty="0" err="1"/>
              <a:t>ile</a:t>
            </a:r>
            <a:r>
              <a:rPr lang="en-US" sz="2000" dirty="0"/>
              <a:t> </a:t>
            </a:r>
            <a:r>
              <a:rPr lang="en-US" sz="2000" dirty="0" err="1"/>
              <a:t>anlaşmalı</a:t>
            </a:r>
            <a:r>
              <a:rPr lang="en-US" sz="2000" dirty="0"/>
              <a:t> </a:t>
            </a:r>
            <a:r>
              <a:rPr lang="en-US" sz="2000" dirty="0" err="1"/>
              <a:t>özel</a:t>
            </a:r>
            <a:r>
              <a:rPr lang="en-US" sz="2000" dirty="0"/>
              <a:t> </a:t>
            </a:r>
            <a:r>
              <a:rPr lang="en-US" sz="2000" dirty="0" err="1"/>
              <a:t>sağlık</a:t>
            </a:r>
            <a:r>
              <a:rPr lang="en-US" sz="2000" dirty="0"/>
              <a:t> </a:t>
            </a:r>
            <a:r>
              <a:rPr lang="en-US" sz="2000" dirty="0" err="1"/>
              <a:t>kurumlarında</a:t>
            </a:r>
            <a:r>
              <a:rPr lang="en-US" sz="2000" dirty="0"/>
              <a:t> </a:t>
            </a:r>
            <a:r>
              <a:rPr lang="en-US" sz="2000" dirty="0" err="1"/>
              <a:t>ödemeniz</a:t>
            </a:r>
            <a:r>
              <a:rPr lang="en-US" sz="2000" dirty="0"/>
              <a:t>  </a:t>
            </a:r>
            <a:r>
              <a:rPr lang="en-US" sz="2000" dirty="0" err="1"/>
              <a:t>gereken</a:t>
            </a:r>
            <a:r>
              <a:rPr lang="en-US" sz="2000" dirty="0"/>
              <a:t> fark </a:t>
            </a:r>
            <a:r>
              <a:rPr lang="en-US" sz="2000" dirty="0" err="1"/>
              <a:t>ücretini</a:t>
            </a:r>
            <a:r>
              <a:rPr lang="en-US" sz="2000" dirty="0"/>
              <a:t> </a:t>
            </a:r>
            <a:r>
              <a:rPr lang="en-US" sz="2000" dirty="0" err="1"/>
              <a:t>karşılayan</a:t>
            </a:r>
            <a:r>
              <a:rPr lang="en-US" sz="2000" dirty="0"/>
              <a:t> </a:t>
            </a:r>
            <a:r>
              <a:rPr lang="en-US" sz="2000" dirty="0" err="1"/>
              <a:t>sağlık</a:t>
            </a:r>
            <a:r>
              <a:rPr lang="en-US" sz="2000" dirty="0"/>
              <a:t> </a:t>
            </a:r>
            <a:r>
              <a:rPr lang="en-US" sz="2000" dirty="0" err="1"/>
              <a:t>poliçesidir</a:t>
            </a:r>
            <a:r>
              <a:rPr lang="en-US" sz="2000" dirty="0"/>
              <a:t>.</a:t>
            </a:r>
          </a:p>
          <a:p>
            <a:pPr indent="-228600">
              <a:lnSpc>
                <a:spcPct val="90000"/>
              </a:lnSpc>
              <a:buClr>
                <a:srgbClr val="C00000"/>
              </a:buClr>
              <a:buSzPct val="150000"/>
              <a:buFont typeface="Arial" panose="020B0604020202020204" pitchFamily="34" charset="0"/>
              <a:buChar char="•"/>
            </a:pPr>
            <a:endParaRPr lang="en-US" sz="2000" dirty="0"/>
          </a:p>
          <a:p>
            <a:pPr indent="-228600">
              <a:lnSpc>
                <a:spcPct val="90000"/>
              </a:lnSpc>
              <a:spcBef>
                <a:spcPts val="9"/>
              </a:spcBef>
              <a:buClr>
                <a:srgbClr val="C00000"/>
              </a:buClr>
              <a:buSzPct val="150000"/>
              <a:buFont typeface="Arial" panose="020B0604020202020204" pitchFamily="34" charset="0"/>
              <a:buChar char="•"/>
            </a:pPr>
            <a:endParaRPr lang="en-US" sz="2000" dirty="0"/>
          </a:p>
          <a:p>
            <a:pPr marL="7697" marR="3079" indent="-228600">
              <a:lnSpc>
                <a:spcPct val="90000"/>
              </a:lnSpc>
              <a:buClr>
                <a:srgbClr val="C00000"/>
              </a:buClr>
              <a:buSzPct val="150000"/>
              <a:buFont typeface="Arial" panose="020B0604020202020204" pitchFamily="34" charset="0"/>
              <a:buChar char="•"/>
            </a:pPr>
            <a:r>
              <a:rPr lang="en-US" sz="2000" dirty="0" err="1"/>
              <a:t>Tamamlayıcı</a:t>
            </a:r>
            <a:r>
              <a:rPr lang="tr-TR" sz="2000" dirty="0"/>
              <a:t> </a:t>
            </a:r>
            <a:r>
              <a:rPr lang="en-US" sz="2000" dirty="0"/>
              <a:t>Sağlık</a:t>
            </a:r>
            <a:r>
              <a:rPr lang="tr-TR" sz="2000" dirty="0"/>
              <a:t> </a:t>
            </a:r>
            <a:r>
              <a:rPr lang="en-US" sz="2000" spc="-150" dirty="0"/>
              <a:t>S</a:t>
            </a:r>
            <a:r>
              <a:rPr lang="tr-TR" sz="2000" spc="-150" dirty="0"/>
              <a:t>i</a:t>
            </a:r>
            <a:r>
              <a:rPr lang="en-US" sz="2000" spc="-150" dirty="0" err="1"/>
              <a:t>gortası</a:t>
            </a:r>
            <a:r>
              <a:rPr lang="en-US" sz="2000" spc="-150" dirty="0"/>
              <a:t> </a:t>
            </a:r>
            <a:r>
              <a:rPr lang="en-US" sz="2000" dirty="0" err="1"/>
              <a:t>ile</a:t>
            </a:r>
            <a:r>
              <a:rPr lang="en-US" sz="2000" dirty="0"/>
              <a:t> SGK </a:t>
            </a:r>
            <a:r>
              <a:rPr lang="en-US" sz="2000" dirty="0" err="1"/>
              <a:t>anlaşmalı</a:t>
            </a:r>
            <a:r>
              <a:rPr lang="en-US" sz="2000" dirty="0"/>
              <a:t> </a:t>
            </a:r>
            <a:r>
              <a:rPr lang="en-US" sz="2000" dirty="0" err="1"/>
              <a:t>özel</a:t>
            </a:r>
            <a:r>
              <a:rPr lang="en-US" sz="2000" dirty="0"/>
              <a:t> </a:t>
            </a:r>
            <a:r>
              <a:rPr lang="en-US" sz="2000" dirty="0" err="1"/>
              <a:t>sağlık</a:t>
            </a:r>
            <a:r>
              <a:rPr lang="en-US" sz="2000" dirty="0"/>
              <a:t> </a:t>
            </a:r>
            <a:r>
              <a:rPr lang="en-US" sz="2000" dirty="0" err="1"/>
              <a:t>kurumlarında</a:t>
            </a:r>
            <a:r>
              <a:rPr lang="en-US" sz="2000" dirty="0"/>
              <a:t> </a:t>
            </a:r>
            <a:r>
              <a:rPr lang="en-US" sz="2000" dirty="0" err="1"/>
              <a:t>tedavi</a:t>
            </a:r>
            <a:r>
              <a:rPr lang="en-US" sz="2000" dirty="0"/>
              <a:t> </a:t>
            </a:r>
            <a:r>
              <a:rPr lang="en-US" sz="2000" dirty="0" err="1"/>
              <a:t>olmak</a:t>
            </a:r>
            <a:r>
              <a:rPr lang="en-US" sz="2000" dirty="0"/>
              <a:t> </a:t>
            </a:r>
            <a:r>
              <a:rPr lang="en-US" sz="2000" dirty="0" err="1"/>
              <a:t>için</a:t>
            </a:r>
            <a:r>
              <a:rPr lang="en-US" sz="2000" dirty="0"/>
              <a:t>  </a:t>
            </a:r>
            <a:r>
              <a:rPr lang="en-US" sz="2000" dirty="0" err="1"/>
              <a:t>devlet</a:t>
            </a:r>
            <a:r>
              <a:rPr lang="en-US" sz="2000" dirty="0"/>
              <a:t> </a:t>
            </a:r>
            <a:r>
              <a:rPr lang="en-US" sz="2000" dirty="0" err="1"/>
              <a:t>tarafından</a:t>
            </a:r>
            <a:r>
              <a:rPr lang="en-US" sz="2000" dirty="0"/>
              <a:t> </a:t>
            </a:r>
            <a:r>
              <a:rPr lang="en-US" sz="2000" dirty="0" err="1"/>
              <a:t>zorunlu</a:t>
            </a:r>
            <a:r>
              <a:rPr lang="en-US" sz="2000" dirty="0"/>
              <a:t> </a:t>
            </a:r>
            <a:r>
              <a:rPr lang="en-US" sz="2000" dirty="0" err="1"/>
              <a:t>tutulan</a:t>
            </a:r>
            <a:r>
              <a:rPr lang="en-US" sz="2000" dirty="0"/>
              <a:t> 15 TL SGK </a:t>
            </a:r>
            <a:r>
              <a:rPr lang="en-US" sz="2000" dirty="0" err="1"/>
              <a:t>payını</a:t>
            </a:r>
            <a:r>
              <a:rPr lang="en-US" sz="2000" dirty="0"/>
              <a:t> </a:t>
            </a:r>
            <a:r>
              <a:rPr lang="en-US" sz="2000" dirty="0" err="1"/>
              <a:t>ödemeniz</a:t>
            </a:r>
            <a:r>
              <a:rPr lang="en-US" sz="2000" dirty="0"/>
              <a:t> </a:t>
            </a:r>
            <a:r>
              <a:rPr lang="en-US" sz="2000" dirty="0" err="1"/>
              <a:t>yeterlidir</a:t>
            </a:r>
            <a:r>
              <a:rPr lang="en-US" sz="2000" dirty="0"/>
              <a:t>.</a:t>
            </a:r>
          </a:p>
        </p:txBody>
      </p:sp>
      <p:pic>
        <p:nvPicPr>
          <p:cNvPr id="8" name="Resim 7" descr="metin içeren bir resim&#10;&#10;Açıklama otomatik olarak oluşturuldu">
            <a:extLst>
              <a:ext uri="{FF2B5EF4-FFF2-40B4-BE49-F238E27FC236}">
                <a16:creationId xmlns="" xmlns:a16="http://schemas.microsoft.com/office/drawing/2014/main" id="{13649EC1-BB80-4408-9D9E-E6528B0F5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descr="döşeli, iç mekan, madeni eşyalar, sos içeren bir resim&#10;&#10;Açıklama otomatik olarak oluşturuldu">
            <a:extLst>
              <a:ext uri="{FF2B5EF4-FFF2-40B4-BE49-F238E27FC236}">
                <a16:creationId xmlns="" xmlns:a16="http://schemas.microsoft.com/office/drawing/2014/main" id="{D00EE839-1E44-47D8-9253-0537C28A9C89}"/>
              </a:ext>
            </a:extLst>
          </p:cNvPr>
          <p:cNvPicPr>
            <a:picLocks noChangeAspect="1"/>
          </p:cNvPicPr>
          <p:nvPr/>
        </p:nvPicPr>
        <p:blipFill rotWithShape="1">
          <a:blip r:embed="rId2" cstate="print">
            <a:alphaModFix amt="35000"/>
            <a:extLst>
              <a:ext uri="{BEBA8EAE-BF5A-486C-A8C5-ECC9F3942E4B}">
                <a14:imgProps xmlns:a14="http://schemas.microsoft.com/office/drawing/2010/main">
                  <a14:imgLayer r:embed="rId3">
                    <a14:imgEffect>
                      <a14:colorTemperature colorTemp="6300"/>
                    </a14:imgEffect>
                  </a14:imgLayer>
                </a14:imgProps>
              </a:ext>
              <a:ext uri="{28A0092B-C50C-407E-A947-70E740481C1C}">
                <a14:useLocalDpi xmlns:a14="http://schemas.microsoft.com/office/drawing/2010/main" val="0"/>
              </a:ext>
            </a:extLst>
          </a:blip>
          <a:srcRect t="2986" r="13818" b="6105"/>
          <a:stretch/>
        </p:blipFill>
        <p:spPr>
          <a:xfrm>
            <a:off x="3523488" y="10"/>
            <a:ext cx="8668512" cy="6857990"/>
          </a:xfrm>
          <a:prstGeom prst="rect">
            <a:avLst/>
          </a:prstGeom>
        </p:spPr>
      </p:pic>
      <p:sp>
        <p:nvSpPr>
          <p:cNvPr id="3" name="object 3"/>
          <p:cNvSpPr txBox="1">
            <a:spLocks noGrp="1"/>
          </p:cNvSpPr>
          <p:nvPr>
            <p:ph type="title"/>
          </p:nvPr>
        </p:nvSpPr>
        <p:spPr>
          <a:xfrm>
            <a:off x="424814" y="1077605"/>
            <a:ext cx="9023985" cy="649352"/>
          </a:xfrm>
          <a:prstGeom prst="rect">
            <a:avLst/>
          </a:prstGeom>
        </p:spPr>
        <p:txBody>
          <a:bodyPr vert="horz" lIns="0" tIns="8082" rIns="0" bIns="0" rtlCol="0" anchor="b">
            <a:normAutofit/>
          </a:bodyPr>
          <a:lstStyle/>
          <a:p>
            <a:pPr marL="7313" marR="12701"/>
            <a:r>
              <a:rPr lang="tr-TR" sz="3200" b="1" spc="-52" dirty="0">
                <a:solidFill>
                  <a:srgbClr val="002060"/>
                </a:solidFill>
              </a:rPr>
              <a:t>Tamamlayıcı Sağlık Sigortasından Kimler Faydalanabilir?</a:t>
            </a:r>
          </a:p>
        </p:txBody>
      </p:sp>
      <p:sp>
        <p:nvSpPr>
          <p:cNvPr id="4" name="object 4"/>
          <p:cNvSpPr txBox="1">
            <a:spLocks noGrp="1"/>
          </p:cNvSpPr>
          <p:nvPr>
            <p:ph idx="1"/>
          </p:nvPr>
        </p:nvSpPr>
        <p:spPr>
          <a:xfrm>
            <a:off x="371094" y="2461768"/>
            <a:ext cx="9882178" cy="3463544"/>
          </a:xfrm>
          <a:prstGeom prst="rect">
            <a:avLst/>
          </a:prstGeom>
        </p:spPr>
        <p:txBody>
          <a:bodyPr vert="horz" lIns="0" tIns="7697" rIns="0" bIns="0" rtlCol="0" anchor="t">
            <a:normAutofit/>
          </a:bodyPr>
          <a:lstStyle/>
          <a:p>
            <a:pPr marL="5625711" marR="3079" indent="0">
              <a:spcBef>
                <a:spcPts val="61"/>
              </a:spcBef>
              <a:buNone/>
              <a:tabLst>
                <a:tab pos="6716043" algn="l"/>
              </a:tabLst>
            </a:pPr>
            <a:r>
              <a:rPr lang="tr-TR" sz="1200" dirty="0"/>
              <a:t>	</a:t>
            </a:r>
          </a:p>
          <a:p>
            <a:pPr marL="0" indent="0">
              <a:buNone/>
            </a:pPr>
            <a:endParaRPr lang="tr-TR" sz="1200" dirty="0"/>
          </a:p>
          <a:p>
            <a:pPr marL="235543" marR="137400">
              <a:spcBef>
                <a:spcPts val="1336"/>
              </a:spcBef>
              <a:buClr>
                <a:srgbClr val="C00000"/>
              </a:buClr>
              <a:buSzPct val="150000"/>
              <a:tabLst>
                <a:tab pos="235543" algn="l"/>
                <a:tab pos="235927" algn="l"/>
              </a:tabLst>
            </a:pPr>
            <a:r>
              <a:rPr lang="tr-TR" sz="2000" dirty="0"/>
              <a:t>Tamamlayıcı Sağlık Sigortası kapsamında, Genel Sağlık Sigortası hak sahibi olan, Türkiye Cumhuriyeti  vatandaşları ve yabancı uyruklu kişiler sigortalanabileceklerdir. Bu poliçe, sadece Türkiye Cumhuriyeti  sınırları dâhilinde geçerli olup, yurt dışında geçerli olmayacaktır. K.K.T.C yurt dışı olarak kabul  edilmektedir.</a:t>
            </a:r>
          </a:p>
          <a:p>
            <a:pPr marL="0">
              <a:spcBef>
                <a:spcPts val="24"/>
              </a:spcBef>
              <a:buClr>
                <a:srgbClr val="C00000"/>
              </a:buClr>
              <a:buSzPct val="150000"/>
            </a:pPr>
            <a:endParaRPr lang="tr-TR" sz="2000" dirty="0"/>
          </a:p>
          <a:p>
            <a:pPr marL="235543">
              <a:buClr>
                <a:srgbClr val="C00000"/>
              </a:buClr>
              <a:buSzPct val="150000"/>
              <a:tabLst>
                <a:tab pos="235543" algn="l"/>
                <a:tab pos="235927" algn="l"/>
              </a:tabLst>
            </a:pPr>
            <a:r>
              <a:rPr lang="tr-TR" sz="2000" dirty="0"/>
              <a:t>Türkiye’de ikamet eden, 0-65 yaş aralığında SGK kapsamı altındaki tüm bireyler,</a:t>
            </a:r>
          </a:p>
          <a:p>
            <a:pPr>
              <a:spcBef>
                <a:spcPts val="15"/>
              </a:spcBef>
              <a:buClr>
                <a:srgbClr val="C00000"/>
              </a:buClr>
              <a:buSzPct val="150000"/>
            </a:pPr>
            <a:endParaRPr lang="tr-TR" sz="2000" dirty="0"/>
          </a:p>
          <a:p>
            <a:pPr marL="235543">
              <a:buClr>
                <a:srgbClr val="C00000"/>
              </a:buClr>
              <a:buSzPct val="150000"/>
              <a:tabLst>
                <a:tab pos="235543" algn="l"/>
                <a:tab pos="235927" algn="l"/>
              </a:tabLst>
            </a:pPr>
            <a:r>
              <a:rPr lang="tr-TR" sz="2000" dirty="0"/>
              <a:t>Yeni doğan bebekler (doğum tarihinden itibaren 14 gün sonra),</a:t>
            </a:r>
          </a:p>
        </p:txBody>
      </p:sp>
      <p:pic>
        <p:nvPicPr>
          <p:cNvPr id="9" name="Resim 8" descr="metin içeren bir resim&#10;&#10;Açıklama otomatik olarak oluşturuldu">
            <a:extLst>
              <a:ext uri="{FF2B5EF4-FFF2-40B4-BE49-F238E27FC236}">
                <a16:creationId xmlns="" xmlns:a16="http://schemas.microsoft.com/office/drawing/2014/main" id="{BEAFC4DA-B37C-4C38-8AE6-1EE62062A5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47699" y="6061364"/>
            <a:ext cx="1158332" cy="509888"/>
          </a:xfrm>
          <a:prstGeom prst="rect">
            <a:avLst/>
          </a:prstGeom>
        </p:spPr>
      </p:pic>
    </p:spTree>
  </p:cSld>
  <p:clrMapOvr>
    <a:masterClrMapping/>
  </p:clrMapOvr>
</p:sld>
</file>

<file path=ppt/theme/theme1.xml><?xml version="1.0" encoding="utf-8"?>
<a:theme xmlns:a="http://schemas.openxmlformats.org/drawingml/2006/main" name="Office Teması">
  <a:themeElements>
    <a:clrScheme name="Sıcak Mavi">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TM04033927[[fn=Ana Olay]]</Template>
  <TotalTime>686</TotalTime>
  <Words>1160</Words>
  <Application>Microsoft Office PowerPoint</Application>
  <PresentationFormat>Geniş ekran</PresentationFormat>
  <Paragraphs>168</Paragraphs>
  <Slides>21</Slides>
  <Notes>0</Notes>
  <HiddenSlides>0</HiddenSlides>
  <MMClips>0</MMClips>
  <ScaleCrop>false</ScaleCrop>
  <HeadingPairs>
    <vt:vector size="6" baseType="variant">
      <vt:variant>
        <vt:lpstr>Kullanılan Yazı Tipleri</vt:lpstr>
      </vt:variant>
      <vt:variant>
        <vt:i4>9</vt:i4>
      </vt:variant>
      <vt:variant>
        <vt:lpstr>Tema</vt:lpstr>
      </vt:variant>
      <vt:variant>
        <vt:i4>1</vt:i4>
      </vt:variant>
      <vt:variant>
        <vt:lpstr>Slayt Başlıkları</vt:lpstr>
      </vt:variant>
      <vt:variant>
        <vt:i4>21</vt:i4>
      </vt:variant>
    </vt:vector>
  </HeadingPairs>
  <TitlesOfParts>
    <vt:vector size="31" baseType="lpstr">
      <vt:lpstr>Arial</vt:lpstr>
      <vt:lpstr>Arial Black</vt:lpstr>
      <vt:lpstr>Arial,Sans-Serif</vt:lpstr>
      <vt:lpstr>Calibri</vt:lpstr>
      <vt:lpstr>Calibri Light</vt:lpstr>
      <vt:lpstr>Georgia</vt:lpstr>
      <vt:lpstr>Lucida Calligraphy</vt:lpstr>
      <vt:lpstr>Times New Roman</vt:lpstr>
      <vt:lpstr>Trebuchet MS</vt:lpstr>
      <vt:lpstr>Office Teması</vt:lpstr>
      <vt:lpstr>BİZ KİMİZ?</vt:lpstr>
      <vt:lpstr>PowerPoint Sunusu</vt:lpstr>
      <vt:lpstr>PowerPoint Sunusu</vt:lpstr>
      <vt:lpstr>PowerPoint Sunusu</vt:lpstr>
      <vt:lpstr>ÇALIŞTIĞIMIZ SİGORTA ŞİRKETLERİ</vt:lpstr>
      <vt:lpstr>ÇALIŞTIĞIMIZ BRANŞLAR</vt:lpstr>
      <vt:lpstr>PowerPoint Sunusu</vt:lpstr>
      <vt:lpstr>Tamamlayıcı Sağlık Sigortası Nedir?</vt:lpstr>
      <vt:lpstr>Tamamlayıcı Sağlık Sigortasından Kimler Faydalanabilir?</vt:lpstr>
      <vt:lpstr>PowerPoint Sunusu</vt:lpstr>
      <vt:lpstr>Ürün Teminatları</vt:lpstr>
      <vt:lpstr>Ürün Ek Teminatları</vt:lpstr>
      <vt:lpstr>Check-Up</vt:lpstr>
      <vt:lpstr>Diş Paketi</vt:lpstr>
      <vt:lpstr>Göz Paketi</vt:lpstr>
      <vt:lpstr>PowerPoint Sunusu</vt:lpstr>
      <vt:lpstr>Ömür Boyu Yenileme Garantisi Hakkında…</vt:lpstr>
      <vt:lpstr>DEMİR TSS FİYAT ÇALIŞMASI</vt:lpstr>
      <vt:lpstr>Bekleme Süresi Hakkında...</vt:lpstr>
      <vt:lpstr>PowerPoint Sunusu</vt:lpstr>
      <vt:lpstr>TEŞEKKÜRLER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BİZ KİMİZ?</dc:title>
  <dc:creator>Mehmet Konaklı</dc:creator>
  <cp:lastModifiedBy>Microsoft hesabı</cp:lastModifiedBy>
  <cp:revision>40</cp:revision>
  <cp:lastPrinted>2022-02-05T07:29:37Z</cp:lastPrinted>
  <dcterms:created xsi:type="dcterms:W3CDTF">2020-10-27T12:44:01Z</dcterms:created>
  <dcterms:modified xsi:type="dcterms:W3CDTF">2022-02-05T07:36:42Z</dcterms:modified>
</cp:coreProperties>
</file>